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64" r:id="rId4"/>
    <p:sldId id="268" r:id="rId5"/>
    <p:sldId id="270" r:id="rId6"/>
    <p:sldId id="271" r:id="rId7"/>
    <p:sldId id="280" r:id="rId8"/>
    <p:sldId id="283" r:id="rId9"/>
    <p:sldId id="272" r:id="rId10"/>
    <p:sldId id="273" r:id="rId11"/>
    <p:sldId id="274" r:id="rId12"/>
    <p:sldId id="275" r:id="rId13"/>
    <p:sldId id="276" r:id="rId14"/>
    <p:sldId id="277" r:id="rId15"/>
    <p:sldId id="278" r:id="rId16"/>
    <p:sldId id="282" r:id="rId17"/>
  </p:sldIdLst>
  <p:sldSz cx="6858000" cy="9144000" type="letter"/>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F78F3FA-9005-4C5F-A77C-B069E30AC7BE}">
          <p14:sldIdLst>
            <p14:sldId id="256"/>
            <p14:sldId id="263"/>
            <p14:sldId id="264"/>
            <p14:sldId id="268"/>
            <p14:sldId id="270"/>
            <p14:sldId id="271"/>
            <p14:sldId id="280"/>
            <p14:sldId id="283"/>
            <p14:sldId id="272"/>
            <p14:sldId id="273"/>
            <p14:sldId id="274"/>
            <p14:sldId id="275"/>
            <p14:sldId id="276"/>
            <p14:sldId id="277"/>
            <p14:sldId id="278"/>
            <p14:sldId id="282"/>
          </p14:sldIdLst>
        </p14:section>
      </p14:sectionLst>
    </p:ex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464"/>
    <a:srgbClr val="6F6F6F"/>
    <a:srgbClr val="EEC6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1992" y="18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9755"/>
            <a:ext cx="5700713" cy="1484498"/>
          </a:xfrm>
        </p:spPr>
        <p:txBody>
          <a:bodyPr>
            <a:normAutofit/>
          </a:bodyPr>
          <a:lstStyle>
            <a:lvl1pPr>
              <a:defRPr sz="3000">
                <a:latin typeface="Oakes" panose="000004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685800" y="2434167"/>
            <a:ext cx="5700713" cy="5801784"/>
          </a:xfrm>
        </p:spPr>
        <p:txBody>
          <a:bodyPr/>
          <a:lstStyle>
            <a:lvl1pPr>
              <a:defRPr>
                <a:latin typeface="Oakes" panose="00000400000000000000" pitchFamily="50" charset="0"/>
              </a:defRPr>
            </a:lvl1pPr>
            <a:lvl2pPr>
              <a:defRPr>
                <a:latin typeface="Oakes" panose="00000400000000000000" pitchFamily="50" charset="0"/>
              </a:defRPr>
            </a:lvl2pPr>
            <a:lvl3pPr>
              <a:defRPr>
                <a:latin typeface="Oakes" panose="00000400000000000000" pitchFamily="50" charset="0"/>
              </a:defRPr>
            </a:lvl3pPr>
            <a:lvl4pPr>
              <a:defRPr>
                <a:latin typeface="Oakes" panose="00000400000000000000" pitchFamily="50" charset="0"/>
              </a:defRPr>
            </a:lvl4pPr>
            <a:lvl5pPr>
              <a:defRPr>
                <a:latin typeface="Oakes" panose="00000400000000000000" pitchFamily="50"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5205622" y="8438261"/>
            <a:ext cx="393337" cy="486833"/>
          </a:xfrm>
        </p:spPr>
        <p:txBody>
          <a:bodyPr/>
          <a:lstStyle/>
          <a:p>
            <a:fld id="{DE40C8EF-6BC2-4534-83B3-1280908A6FF0}" type="slidenum">
              <a:rPr lang="en-US" smtClean="0"/>
              <a:t>‹#›</a:t>
            </a:fld>
            <a:endParaRPr lang="en-US"/>
          </a:p>
        </p:txBody>
      </p:sp>
      <p:pic>
        <p:nvPicPr>
          <p:cNvPr id="7" name="Picture 6">
            <a:extLst>
              <a:ext uri="{FF2B5EF4-FFF2-40B4-BE49-F238E27FC236}">
                <a16:creationId xmlns="" xmlns:a16="http://schemas.microsoft.com/office/drawing/2014/main" id="{81F9358D-3863-4C9E-B7DC-143C1C4DE9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01779" y="8235951"/>
            <a:ext cx="995251" cy="919066"/>
          </a:xfrm>
          <a:prstGeom prst="rect">
            <a:avLst/>
          </a:prstGeom>
        </p:spPr>
      </p:pic>
      <p:sp>
        <p:nvSpPr>
          <p:cNvPr id="10" name="TextBox 9">
            <a:extLst>
              <a:ext uri="{FF2B5EF4-FFF2-40B4-BE49-F238E27FC236}">
                <a16:creationId xmlns="" xmlns:a16="http://schemas.microsoft.com/office/drawing/2014/main" id="{3EE7005A-69ED-418D-8F07-D41DA99D0D05}"/>
              </a:ext>
            </a:extLst>
          </p:cNvPr>
          <p:cNvSpPr txBox="1"/>
          <p:nvPr userDrawn="1"/>
        </p:nvSpPr>
        <p:spPr>
          <a:xfrm>
            <a:off x="609029" y="8522903"/>
            <a:ext cx="5973574" cy="276999"/>
          </a:xfrm>
          <a:prstGeom prst="rect">
            <a:avLst/>
          </a:prstGeom>
          <a:noFill/>
        </p:spPr>
        <p:txBody>
          <a:bodyPr wrap="square" rtlCol="0">
            <a:spAutoFit/>
          </a:bodyPr>
          <a:lstStyle/>
          <a:p>
            <a:r>
              <a:rPr lang="en-US" sz="600" kern="1200" dirty="0">
                <a:solidFill>
                  <a:schemeClr val="bg1">
                    <a:lumMod val="75000"/>
                  </a:schemeClr>
                </a:solidFill>
                <a:effectLst/>
                <a:latin typeface="Arial" panose="020B0604020202020204" pitchFamily="34" charset="0"/>
                <a:ea typeface="+mn-ea"/>
                <a:cs typeface="Arial" panose="020B0604020202020204" pitchFamily="34" charset="0"/>
              </a:rPr>
              <a:t>CENTURY 21</a:t>
            </a:r>
            <a:r>
              <a:rPr lang="en-US" sz="600" kern="1200" baseline="30000" dirty="0">
                <a:solidFill>
                  <a:schemeClr val="bg1">
                    <a:lumMod val="75000"/>
                  </a:schemeClr>
                </a:solidFill>
                <a:effectLst/>
                <a:latin typeface="Arial" panose="020B0604020202020204" pitchFamily="34" charset="0"/>
                <a:ea typeface="+mn-ea"/>
                <a:cs typeface="Arial" panose="020B0604020202020204" pitchFamily="34" charset="0"/>
              </a:rPr>
              <a:t>®</a:t>
            </a:r>
            <a:r>
              <a:rPr lang="en-US" sz="600" kern="1200" dirty="0">
                <a:solidFill>
                  <a:schemeClr val="bg1">
                    <a:lumMod val="75000"/>
                  </a:schemeClr>
                </a:solidFill>
                <a:effectLst/>
                <a:latin typeface="Arial" panose="020B0604020202020204" pitchFamily="34" charset="0"/>
                <a:ea typeface="+mn-ea"/>
                <a:cs typeface="Arial" panose="020B0604020202020204" pitchFamily="34" charset="0"/>
              </a:rPr>
              <a:t> and the CENTURY 21 Logo are service marks owned by Century 21 Real Estate LLC. Century 21 Real Estate LLC </a:t>
            </a:r>
          </a:p>
          <a:p>
            <a:r>
              <a:rPr lang="en-US" sz="600" kern="1200" dirty="0">
                <a:solidFill>
                  <a:schemeClr val="bg1">
                    <a:lumMod val="75000"/>
                  </a:schemeClr>
                </a:solidFill>
                <a:effectLst/>
                <a:latin typeface="Arial" panose="020B0604020202020204" pitchFamily="34" charset="0"/>
                <a:ea typeface="+mn-ea"/>
                <a:cs typeface="Arial" panose="020B0604020202020204" pitchFamily="34" charset="0"/>
              </a:rPr>
              <a:t>fully supports the principles of the Fair Housing Act and the Equal Opportunity Act. Each office is independently owned and operated. </a:t>
            </a:r>
          </a:p>
        </p:txBody>
      </p:sp>
      <p:sp>
        <p:nvSpPr>
          <p:cNvPr id="11" name="Rectangle 10">
            <a:extLst>
              <a:ext uri="{FF2B5EF4-FFF2-40B4-BE49-F238E27FC236}">
                <a16:creationId xmlns="" xmlns:a16="http://schemas.microsoft.com/office/drawing/2014/main" id="{550306DE-9711-4C24-99CA-5886FDEDA82D}"/>
              </a:ext>
            </a:extLst>
          </p:cNvPr>
          <p:cNvSpPr/>
          <p:nvPr userDrawn="1"/>
        </p:nvSpPr>
        <p:spPr>
          <a:xfrm>
            <a:off x="0" y="0"/>
            <a:ext cx="528824" cy="9144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 xmlns:a16="http://schemas.microsoft.com/office/drawing/2014/main" id="{87E4860D-3554-437B-89F4-573B47F29453}"/>
              </a:ext>
            </a:extLst>
          </p:cNvPr>
          <p:cNvPicPr>
            <a:picLocks noChangeAspect="1"/>
          </p:cNvPicPr>
          <p:nvPr userDrawn="1"/>
        </p:nvPicPr>
        <p:blipFill rotWithShape="1">
          <a:blip r:embed="rId3"/>
          <a:srcRect l="87353" t="249" r="-249" b="-225"/>
          <a:stretch/>
        </p:blipFill>
        <p:spPr>
          <a:xfrm>
            <a:off x="-5811" y="-9098"/>
            <a:ext cx="534635" cy="4139226"/>
          </a:xfrm>
          <a:prstGeom prst="rect">
            <a:avLst/>
          </a:prstGeom>
        </p:spPr>
      </p:pic>
      <p:pic>
        <p:nvPicPr>
          <p:cNvPr id="13" name="Picture 12">
            <a:extLst>
              <a:ext uri="{FF2B5EF4-FFF2-40B4-BE49-F238E27FC236}">
                <a16:creationId xmlns="" xmlns:a16="http://schemas.microsoft.com/office/drawing/2014/main" id="{B0759EC3-0284-4E8A-B39E-78FF6E68228C}"/>
              </a:ext>
            </a:extLst>
          </p:cNvPr>
          <p:cNvPicPr>
            <a:picLocks noChangeAspect="1"/>
          </p:cNvPicPr>
          <p:nvPr userDrawn="1"/>
        </p:nvPicPr>
        <p:blipFill rotWithShape="1">
          <a:blip r:embed="rId3"/>
          <a:srcRect l="87021" t="-118" r="-57" b="-189"/>
          <a:stretch/>
        </p:blipFill>
        <p:spPr>
          <a:xfrm>
            <a:off x="-19554" y="4158092"/>
            <a:ext cx="540448" cy="4152905"/>
          </a:xfrm>
          <a:prstGeom prst="rect">
            <a:avLst/>
          </a:prstGeom>
        </p:spPr>
      </p:pic>
      <p:pic>
        <p:nvPicPr>
          <p:cNvPr id="14" name="Picture 13">
            <a:extLst>
              <a:ext uri="{FF2B5EF4-FFF2-40B4-BE49-F238E27FC236}">
                <a16:creationId xmlns="" xmlns:a16="http://schemas.microsoft.com/office/drawing/2014/main" id="{9B710A7E-E326-4C28-AFEB-A53D133AEE21}"/>
              </a:ext>
            </a:extLst>
          </p:cNvPr>
          <p:cNvPicPr>
            <a:picLocks noChangeAspect="1"/>
          </p:cNvPicPr>
          <p:nvPr userDrawn="1"/>
        </p:nvPicPr>
        <p:blipFill rotWithShape="1">
          <a:blip r:embed="rId3"/>
          <a:srcRect l="87244" t="-189" b="79881"/>
          <a:stretch/>
        </p:blipFill>
        <p:spPr>
          <a:xfrm>
            <a:off x="-10303" y="8303177"/>
            <a:ext cx="528823" cy="840823"/>
          </a:xfrm>
          <a:prstGeom prst="rect">
            <a:avLst/>
          </a:prstGeom>
        </p:spPr>
      </p:pic>
    </p:spTree>
    <p:extLst>
      <p:ext uri="{BB962C8B-B14F-4D97-AF65-F5344CB8AC3E}">
        <p14:creationId xmlns:p14="http://schemas.microsoft.com/office/powerpoint/2010/main" val="3436592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87E4860D-3554-437B-89F4-573B47F29453}"/>
              </a:ext>
            </a:extLst>
          </p:cNvPr>
          <p:cNvPicPr>
            <a:picLocks noChangeAspect="1"/>
          </p:cNvPicPr>
          <p:nvPr userDrawn="1"/>
        </p:nvPicPr>
        <p:blipFill rotWithShape="1">
          <a:blip r:embed="rId2"/>
          <a:srcRect l="87620" r="-232"/>
          <a:stretch/>
        </p:blipFill>
        <p:spPr>
          <a:xfrm>
            <a:off x="0" y="0"/>
            <a:ext cx="522881" cy="4140200"/>
          </a:xfrm>
          <a:prstGeom prst="rect">
            <a:avLst/>
          </a:prstGeom>
        </p:spPr>
      </p:pic>
      <p:sp>
        <p:nvSpPr>
          <p:cNvPr id="2" name="Title 1"/>
          <p:cNvSpPr>
            <a:spLocks noGrp="1"/>
          </p:cNvSpPr>
          <p:nvPr>
            <p:ph type="title"/>
          </p:nvPr>
        </p:nvSpPr>
        <p:spPr>
          <a:xfrm>
            <a:off x="685800" y="769755"/>
            <a:ext cx="5700713" cy="1484498"/>
          </a:xfrm>
        </p:spPr>
        <p:txBody>
          <a:bodyPr>
            <a:normAutofit/>
          </a:bodyPr>
          <a:lstStyle>
            <a:lvl1pPr>
              <a:defRPr sz="3000">
                <a:latin typeface="Oakes" panose="000004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685800" y="2434167"/>
            <a:ext cx="5700713" cy="5801784"/>
          </a:xfrm>
        </p:spPr>
        <p:txBody>
          <a:bodyPr/>
          <a:lstStyle>
            <a:lvl1pPr>
              <a:defRPr>
                <a:latin typeface="Oakes" panose="00000400000000000000" pitchFamily="50" charset="0"/>
              </a:defRPr>
            </a:lvl1pPr>
            <a:lvl2pPr>
              <a:defRPr>
                <a:latin typeface="Oakes" panose="00000400000000000000" pitchFamily="50" charset="0"/>
              </a:defRPr>
            </a:lvl2pPr>
            <a:lvl3pPr>
              <a:defRPr>
                <a:latin typeface="Oakes" panose="00000400000000000000" pitchFamily="50" charset="0"/>
              </a:defRPr>
            </a:lvl3pPr>
            <a:lvl4pPr>
              <a:defRPr>
                <a:latin typeface="Oakes" panose="00000400000000000000" pitchFamily="50" charset="0"/>
              </a:defRPr>
            </a:lvl4pPr>
            <a:lvl5pPr>
              <a:defRPr>
                <a:latin typeface="Oakes" panose="00000400000000000000" pitchFamily="50"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5205622" y="8438261"/>
            <a:ext cx="393337" cy="486833"/>
          </a:xfrm>
        </p:spPr>
        <p:txBody>
          <a:bodyPr/>
          <a:lstStyle/>
          <a:p>
            <a:fld id="{DE40C8EF-6BC2-4534-83B3-1280908A6FF0}" type="slidenum">
              <a:rPr lang="en-US" smtClean="0"/>
              <a:t>‹#›</a:t>
            </a:fld>
            <a:endParaRPr lang="en-US"/>
          </a:p>
        </p:txBody>
      </p:sp>
      <p:pic>
        <p:nvPicPr>
          <p:cNvPr id="7" name="Picture 6">
            <a:extLst>
              <a:ext uri="{FF2B5EF4-FFF2-40B4-BE49-F238E27FC236}">
                <a16:creationId xmlns="" xmlns:a16="http://schemas.microsoft.com/office/drawing/2014/main" id="{81F9358D-3863-4C9E-B7DC-143C1C4DE9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01779" y="8235951"/>
            <a:ext cx="995251" cy="919066"/>
          </a:xfrm>
          <a:prstGeom prst="rect">
            <a:avLst/>
          </a:prstGeom>
        </p:spPr>
      </p:pic>
      <p:sp>
        <p:nvSpPr>
          <p:cNvPr id="10" name="TextBox 9">
            <a:extLst>
              <a:ext uri="{FF2B5EF4-FFF2-40B4-BE49-F238E27FC236}">
                <a16:creationId xmlns="" xmlns:a16="http://schemas.microsoft.com/office/drawing/2014/main" id="{3EE7005A-69ED-418D-8F07-D41DA99D0D05}"/>
              </a:ext>
            </a:extLst>
          </p:cNvPr>
          <p:cNvSpPr txBox="1"/>
          <p:nvPr userDrawn="1"/>
        </p:nvSpPr>
        <p:spPr>
          <a:xfrm>
            <a:off x="609029" y="8522903"/>
            <a:ext cx="5973574" cy="276999"/>
          </a:xfrm>
          <a:prstGeom prst="rect">
            <a:avLst/>
          </a:prstGeom>
          <a:noFill/>
        </p:spPr>
        <p:txBody>
          <a:bodyPr wrap="square" rtlCol="0">
            <a:spAutoFit/>
          </a:bodyPr>
          <a:lstStyle/>
          <a:p>
            <a:r>
              <a:rPr lang="en-US" sz="600" kern="1200" dirty="0">
                <a:solidFill>
                  <a:schemeClr val="bg1">
                    <a:lumMod val="75000"/>
                  </a:schemeClr>
                </a:solidFill>
                <a:effectLst/>
                <a:latin typeface="Arial" panose="020B0604020202020204" pitchFamily="34" charset="0"/>
                <a:ea typeface="+mn-ea"/>
                <a:cs typeface="Arial" panose="020B0604020202020204" pitchFamily="34" charset="0"/>
              </a:rPr>
              <a:t>CENTURY 21</a:t>
            </a:r>
            <a:r>
              <a:rPr lang="en-US" sz="600" kern="1200" baseline="30000" dirty="0">
                <a:solidFill>
                  <a:schemeClr val="bg1">
                    <a:lumMod val="75000"/>
                  </a:schemeClr>
                </a:solidFill>
                <a:effectLst/>
                <a:latin typeface="Arial" panose="020B0604020202020204" pitchFamily="34" charset="0"/>
                <a:ea typeface="+mn-ea"/>
                <a:cs typeface="Arial" panose="020B0604020202020204" pitchFamily="34" charset="0"/>
              </a:rPr>
              <a:t>®</a:t>
            </a:r>
            <a:r>
              <a:rPr lang="en-US" sz="600" kern="1200" dirty="0">
                <a:solidFill>
                  <a:schemeClr val="bg1">
                    <a:lumMod val="75000"/>
                  </a:schemeClr>
                </a:solidFill>
                <a:effectLst/>
                <a:latin typeface="Arial" panose="020B0604020202020204" pitchFamily="34" charset="0"/>
                <a:ea typeface="+mn-ea"/>
                <a:cs typeface="Arial" panose="020B0604020202020204" pitchFamily="34" charset="0"/>
              </a:rPr>
              <a:t> and the CENTURY 21 Logo are service marks owned by Century 21 Real Estate LLC. Century 21 Real Estate LLC </a:t>
            </a:r>
          </a:p>
          <a:p>
            <a:r>
              <a:rPr lang="en-US" sz="600" kern="1200" dirty="0">
                <a:solidFill>
                  <a:schemeClr val="bg1">
                    <a:lumMod val="75000"/>
                  </a:schemeClr>
                </a:solidFill>
                <a:effectLst/>
                <a:latin typeface="Arial" panose="020B0604020202020204" pitchFamily="34" charset="0"/>
                <a:ea typeface="+mn-ea"/>
                <a:cs typeface="Arial" panose="020B0604020202020204" pitchFamily="34" charset="0"/>
              </a:rPr>
              <a:t>fully supports the principles of the Fair Housing Act and the Equal Opportunity Act. Each office is independently owned and operated. </a:t>
            </a:r>
          </a:p>
        </p:txBody>
      </p:sp>
      <p:pic>
        <p:nvPicPr>
          <p:cNvPr id="13" name="Picture 12">
            <a:extLst>
              <a:ext uri="{FF2B5EF4-FFF2-40B4-BE49-F238E27FC236}">
                <a16:creationId xmlns="" xmlns:a16="http://schemas.microsoft.com/office/drawing/2014/main" id="{B0759EC3-0284-4E8A-B39E-78FF6E68228C}"/>
              </a:ext>
            </a:extLst>
          </p:cNvPr>
          <p:cNvPicPr>
            <a:picLocks noChangeAspect="1"/>
          </p:cNvPicPr>
          <p:nvPr userDrawn="1"/>
        </p:nvPicPr>
        <p:blipFill rotWithShape="1">
          <a:blip r:embed="rId2"/>
          <a:srcRect l="87589" t="-2" r="-200" b="-176"/>
          <a:stretch/>
        </p:blipFill>
        <p:spPr>
          <a:xfrm>
            <a:off x="-1" y="4140200"/>
            <a:ext cx="522881" cy="4147521"/>
          </a:xfrm>
          <a:prstGeom prst="rect">
            <a:avLst/>
          </a:prstGeom>
        </p:spPr>
      </p:pic>
      <p:pic>
        <p:nvPicPr>
          <p:cNvPr id="14" name="Picture 13">
            <a:extLst>
              <a:ext uri="{FF2B5EF4-FFF2-40B4-BE49-F238E27FC236}">
                <a16:creationId xmlns="" xmlns:a16="http://schemas.microsoft.com/office/drawing/2014/main" id="{9B710A7E-E326-4C28-AFEB-A53D133AEE21}"/>
              </a:ext>
            </a:extLst>
          </p:cNvPr>
          <p:cNvPicPr>
            <a:picLocks noChangeAspect="1"/>
          </p:cNvPicPr>
          <p:nvPr userDrawn="1"/>
        </p:nvPicPr>
        <p:blipFill rotWithShape="1">
          <a:blip r:embed="rId2"/>
          <a:srcRect l="87387" t="-255" r="-143" b="79947"/>
          <a:stretch/>
        </p:blipFill>
        <p:spPr>
          <a:xfrm>
            <a:off x="1" y="8287721"/>
            <a:ext cx="528823" cy="840823"/>
          </a:xfrm>
          <a:prstGeom prst="rect">
            <a:avLst/>
          </a:prstGeom>
        </p:spPr>
      </p:pic>
    </p:spTree>
    <p:extLst>
      <p:ext uri="{BB962C8B-B14F-4D97-AF65-F5344CB8AC3E}">
        <p14:creationId xmlns:p14="http://schemas.microsoft.com/office/powerpoint/2010/main" val="28012878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latin typeface="Oakes" panose="00000400000000000000" pitchFamily="50" charset="0"/>
              </a:defRPr>
            </a:lvl1pPr>
          </a:lstStyle>
          <a:p>
            <a:fld id="{A483FFA6-84DF-43AA-A1D7-71B768055585}" type="datetimeFigureOut">
              <a:rPr lang="en-US" smtClean="0"/>
              <a:pPr/>
              <a:t>10/12/2018</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latin typeface="Oakes" panose="00000400000000000000" pitchFamily="50" charset="0"/>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latin typeface="Oakes" panose="00000400000000000000" pitchFamily="50" charset="0"/>
              </a:defRPr>
            </a:lvl1pPr>
          </a:lstStyle>
          <a:p>
            <a:fld id="{DE40C8EF-6BC2-4534-83B3-1280908A6FF0}" type="slidenum">
              <a:rPr lang="en-US" smtClean="0"/>
              <a:pPr/>
              <a:t>‹#›</a:t>
            </a:fld>
            <a:endParaRPr lang="en-US"/>
          </a:p>
        </p:txBody>
      </p:sp>
    </p:spTree>
    <p:extLst>
      <p:ext uri="{BB962C8B-B14F-4D97-AF65-F5344CB8AC3E}">
        <p14:creationId xmlns:p14="http://schemas.microsoft.com/office/powerpoint/2010/main" val="2308473714"/>
      </p:ext>
    </p:extLst>
  </p:cSld>
  <p:clrMap bg1="lt1" tx1="dk1" bg2="lt2" tx2="dk2" accent1="accent1" accent2="accent2" accent3="accent3" accent4="accent4" accent5="accent5" accent6="accent6" hlink="hlink" folHlink="folHlink"/>
  <p:sldLayoutIdLst>
    <p:sldLayoutId id="2147483662" r:id="rId1"/>
    <p:sldLayoutId id="2147483672" r:id="rId2"/>
  </p:sldLayoutIdLst>
  <p:txStyles>
    <p:titleStyle>
      <a:lvl1pPr algn="l" defTabSz="685800" rtl="0" eaLnBrk="1" latinLnBrk="0" hangingPunct="1">
        <a:lnSpc>
          <a:spcPct val="90000"/>
        </a:lnSpc>
        <a:spcBef>
          <a:spcPct val="0"/>
        </a:spcBef>
        <a:buNone/>
        <a:defRPr sz="3000" kern="1200">
          <a:solidFill>
            <a:schemeClr val="tx1"/>
          </a:solidFill>
          <a:latin typeface="Oakes" panose="00000400000000000000" pitchFamily="50"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Oakes" panose="000004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akes" panose="000004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akes" panose="000004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akes" panose="000004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akes" panose="000004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hyperlink" Target="http://images.google.com/imgres?imgurl=http://www.ire.org/training/phoenix07/TAR-AZC_color.jpg&amp;imgrefurl=http://www.ire.org/training/phoenix07/EandR.html&amp;usg=__yznfav6pdOpc1qchTdzeOaNtv6c=&amp;h=269&amp;w=1500&amp;sz=70&amp;hl=en&amp;start=2&amp;um=1&amp;itbs=1&amp;tbnid=FhQ-FZ_iXxnp-M:&amp;tbnh=27&amp;tbnw=150&amp;prev=/images?q=arizona+republic+logo&amp;hl=en&amp;rlz=1T4GGLL_enUS315US315&amp;um=1" TargetMode="External"/><Relationship Id="rId18" Type="http://schemas.openxmlformats.org/officeDocument/2006/relationships/image" Target="../media/image21.jpeg"/><Relationship Id="rId26" Type="http://schemas.openxmlformats.org/officeDocument/2006/relationships/image" Target="../media/image25.jpeg"/><Relationship Id="rId39" Type="http://schemas.openxmlformats.org/officeDocument/2006/relationships/image" Target="../media/image32.jpeg"/><Relationship Id="rId3" Type="http://schemas.openxmlformats.org/officeDocument/2006/relationships/hyperlink" Target="http://www.google.com/imgres?imgurl=http://ms.static.converdge.com/uploads/65160e8b5b5e6c1b3f854ff6804e7011@t13.jpg&amp;imgrefurl=http://my.mashable.com/photo/view/65160e8b5b5e6c1b3f854ff6804e7011&amp;h=340&amp;w=600&amp;sz=48&amp;tbnid=hc2w-OlQIVz8OM:&amp;tbnh=77&amp;tbnw=135&amp;prev=/images?q=zillow+logo&amp;usg=__pUMF52cVN8UL9OQZJCW3PzdeEog=&amp;ei=scNYS5fqLsvclAeVua39Aw&amp;sa=X&amp;oi=image_result&amp;resnum=1&amp;ct=image&amp;ved=0CAcQ9QEwAA" TargetMode="External"/><Relationship Id="rId21" Type="http://schemas.openxmlformats.org/officeDocument/2006/relationships/hyperlink" Target="http://images.google.com/imgres?imgurl=http://www.fhdlaw.com/images/Cincinnati_Enquirer_logo.gif&amp;imgrefurl=http://www.fhdlaw.com/html/articles/Cincinnati_Enquirer-Anonymous_Opinions_1st_Amendment.htm&amp;usg=__Xj5wOoE_bl2pF_plx20U6J8xAq4=&amp;h=70&amp;w=265&amp;sz=8&amp;hl=en&amp;start=2&amp;um=1&amp;itbs=1&amp;tbnid=854TofFbcSFhRM:&amp;tbnh=30&amp;tbnw=112&amp;prev=/images?q=cincinnati+enquirer+logo&amp;hl=en&amp;rlz=1T4GGLL_enUS315US315&amp;sa=X&amp;um=1" TargetMode="External"/><Relationship Id="rId34" Type="http://schemas.openxmlformats.org/officeDocument/2006/relationships/image" Target="../media/image29.jpeg"/><Relationship Id="rId42" Type="http://schemas.openxmlformats.org/officeDocument/2006/relationships/image" Target="../media/image35.jpeg"/><Relationship Id="rId7" Type="http://schemas.openxmlformats.org/officeDocument/2006/relationships/hyperlink" Target="http://www.homes.com/" TargetMode="External"/><Relationship Id="rId12" Type="http://schemas.openxmlformats.org/officeDocument/2006/relationships/image" Target="../media/image18.jpeg"/><Relationship Id="rId17" Type="http://schemas.openxmlformats.org/officeDocument/2006/relationships/hyperlink" Target="http://images.google.com/imgres?imgurl=http://www.playgroundcentral.com/images/Reno%20Gazette%20Journal%20Logo%5b1%5d.jpg&amp;imgrefurl=http://www.playgroundcentral.com/news.html&amp;usg=__zQUkVtbSxbtVELQqDCX42acOj90=&amp;h=68&amp;w=157&amp;sz=23&amp;hl=en&amp;start=3&amp;um=1&amp;itbs=1&amp;tbnid=tEW1Ag60EvccBM:&amp;tbnh=42&amp;tbnw=97&amp;prev=/images?q=reno+gazette+journal+logo&amp;hl=en&amp;rlz=1T4GGLL_enUS315US315&amp;um=1" TargetMode="External"/><Relationship Id="rId25" Type="http://schemas.openxmlformats.org/officeDocument/2006/relationships/hyperlink" Target="http://images.google.com/imgres?imgurl=http://my.barackobama.com/page/-/blog/logo_SouthFloridaSunSentinel.gif&amp;imgrefurl=http://my.barackobama.com/page/community/blog/bradleyportnoy/2008/07&amp;usg=__fNsiAKp3FDNodufIppm8rZq9IB4=&amp;h=90&amp;w=400&amp;sz=16&amp;hl=en&amp;start=5&amp;um=1&amp;itbs=1&amp;tbnid=65cBm0xwM6GU3M:&amp;tbnh=28&amp;tbnw=124&amp;prev=/images?q=sun+sentinel+logo&amp;hl=en&amp;rlz=1T4GGLL_enUS315US315&amp;um=1" TargetMode="External"/><Relationship Id="rId33" Type="http://schemas.openxmlformats.org/officeDocument/2006/relationships/hyperlink" Target="http://images.google.com/imgres?imgurl=http://4.bp.blogspot.com/_vp49tCDLXnw/SYQ-6etEIGI/AAAAAAAABwE/mXU8vLzBi8A/s400/newsjournal-logo+delaware.gif&amp;imgrefurl=http://eastcoastwineries.blogspot.com/2009/01/maryland-and-pennsylvania-wineries.html&amp;usg=__hOpxQvmtqHFx5PjG2bmSrXq0LbI=&amp;h=105&amp;w=105&amp;sz=4&amp;hl=en&amp;start=2&amp;um=1&amp;itbs=1&amp;tbnid=3_lhtrW9X_xVDM:&amp;tbnh=84&amp;tbnw=84&amp;prev=/images?q=news+journal+logo&amp;hl=en&amp;rlz=1T4GGLL_enUS315US315&amp;um=1" TargetMode="External"/><Relationship Id="rId38" Type="http://schemas.openxmlformats.org/officeDocument/2006/relationships/hyperlink" Target="http://www.google.com/imgres?imgurl=http://www.listitonrealtor.com/xSites/Agents/ListItOnRealtorcom/Content/UploadedFiles/REALTOR.com-logo-w_tag.gif&amp;imgrefurl=http://www.listitonrealtor.com/Home&amp;usg=__Du5xbpYkLlkslQF0aKcMKCj1mM8=&amp;h=518&amp;w=1200&amp;sz=39&amp;hl=en&amp;start=1&amp;sig2=4UhgGxPOoRb8l5zhVaWj3A&amp;zoom=1&amp;um=1&amp;itbs=1&amp;tbnid=YkSZBc9tX19qcM:&amp;tbnh=65&amp;tbnw=150&amp;prev=/images?q=Realtor.com+logo&amp;um=1&amp;hl=en&amp;sa=N&amp;rlz=1T4GGLL_enUS315US315&amp;tbs=isch:1&amp;ei=z2zITLraDMHflge_j432Ag" TargetMode="External"/><Relationship Id="rId2" Type="http://schemas.openxmlformats.org/officeDocument/2006/relationships/image" Target="../media/image3.png"/><Relationship Id="rId16" Type="http://schemas.openxmlformats.org/officeDocument/2006/relationships/image" Target="../media/image20.jpeg"/><Relationship Id="rId20" Type="http://schemas.openxmlformats.org/officeDocument/2006/relationships/image" Target="../media/image22.jpeg"/><Relationship Id="rId29" Type="http://schemas.openxmlformats.org/officeDocument/2006/relationships/hyperlink" Target="http://images.google.com/imgres?imgurl=http://www.discountednewspapers.com/images/Logos/raleigh-news-observer-logo-175.gif&amp;imgrefurl=http://www.appletothecore.com/shopping/newspapersmagazines.htm&amp;usg=__QacNzkN3zDvmMAWA2IXaWpJIkkE=&amp;h=72&amp;w=175&amp;sz=6&amp;hl=en&amp;start=9&amp;um=1&amp;itbs=1&amp;tbnid=xUd_HiH7CZeTNM:&amp;tbnh=41&amp;tbnw=100&amp;prev=/images?q=raleigh+news+observer+logo&amp;hl=en&amp;rlz=1T4GGLL_enUS315US315&amp;um=1" TargetMode="External"/><Relationship Id="rId41"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15.jpeg"/><Relationship Id="rId11" Type="http://schemas.openxmlformats.org/officeDocument/2006/relationships/hyperlink" Target="http://images.google.com/imgres?imgurl=http://www.mbrt.org/magazine/images/logo_dailyrecord.gif&amp;imgrefurl=http://www.mbrt.org/magazine/default.asp&amp;usg=__2Dy1UF2tMzSnNTIr_AdUViSF8dE=&amp;h=121&amp;w=134&amp;sz=8&amp;hl=en&amp;start=4&amp;um=1&amp;itbs=1&amp;tbnid=DdrScX50z4ZvWM:&amp;tbnh=83&amp;tbnw=92&amp;prev=/images?q=daily+record+logo&amp;hl=en&amp;rlz=1T4GGLL_enUS315US315&amp;um=1" TargetMode="External"/><Relationship Id="rId24" Type="http://schemas.openxmlformats.org/officeDocument/2006/relationships/image" Target="../media/image24.jpeg"/><Relationship Id="rId32" Type="http://schemas.openxmlformats.org/officeDocument/2006/relationships/image" Target="../media/image28.jpeg"/><Relationship Id="rId37" Type="http://schemas.openxmlformats.org/officeDocument/2006/relationships/image" Target="../media/image31.png"/><Relationship Id="rId40" Type="http://schemas.openxmlformats.org/officeDocument/2006/relationships/image" Target="../media/image33.jpeg"/><Relationship Id="rId5" Type="http://schemas.openxmlformats.org/officeDocument/2006/relationships/hyperlink" Target="http://www.google.com/imgres?imgurl=http://i.i.com.com/cnwk.1d/i/bto/20091219/trulia_logo.jpg&amp;imgrefurl=http://waves.wavgroup.com/trulia-talks-with-google-rumored&amp;h=150&amp;w=200&amp;sz=8&amp;tbnid=qagNrAnU82hfuM:&amp;tbnh=78&amp;tbnw=104&amp;prev=/images?q=trulia+logo&amp;usg=___yCEBv61UHpnAtdmtn9h0iapFO0=&amp;ei=IMVYS7uYGcntlAfsi5T8Aw&amp;sa=X&amp;oi=image_result&amp;resnum=1&amp;ct=image&amp;ved=0CAkQ9QEwAA" TargetMode="External"/><Relationship Id="rId15" Type="http://schemas.openxmlformats.org/officeDocument/2006/relationships/hyperlink" Target="http://images.google.com/imgres?imgurl=http://www.camajorityreport.com/var/uploads/leadimages/SacBeeLogo.jpg&amp;imgrefurl=http://www.camajorityreport.com/index.php?module=articles&amp;func=display&amp;ptid=9&amp;aid=3885&amp;usg=__jcNMf1QU7bj-j3egr07O53vu2Sc=&amp;h=65&amp;w=473&amp;sz=8&amp;hl=en&amp;start=1&amp;um=1&amp;itbs=1&amp;tbnid=epk1lW49ulaaZM:&amp;tbnh=18&amp;tbnw=129&amp;prev=/images?q=sacramento+bee+logo&amp;hl=en&amp;rlz=1T4GGLL_enUS315US315&amp;um=1" TargetMode="External"/><Relationship Id="rId23" Type="http://schemas.openxmlformats.org/officeDocument/2006/relationships/hyperlink" Target="http://images.google.com/imgres?imgurl=http://www.seeklogo.com/images/O/Orlando_Sentinel-logo-9AC31C5E84-seeklogo.com.gif&amp;imgrefurl=http://www.seeklogo.com/search.html?q=orlando&amp;usg=__UYutr3XDLYpkdsk8j-26nK64TQY=&amp;h=200&amp;w=200&amp;sz=3&amp;hl=en&amp;start=1&amp;um=1&amp;itbs=1&amp;tbnid=TsCUW_PK7fTFpM:&amp;tbnh=104&amp;tbnw=104&amp;prev=/images?q=orlando+sentinel+logo&amp;hl=en&amp;rlz=1T4GGLL_enUS315US315&amp;um=1" TargetMode="External"/><Relationship Id="rId28" Type="http://schemas.openxmlformats.org/officeDocument/2006/relationships/image" Target="../media/image26.jpeg"/><Relationship Id="rId36" Type="http://schemas.openxmlformats.org/officeDocument/2006/relationships/image" Target="../media/image30.jpeg"/><Relationship Id="rId10" Type="http://schemas.openxmlformats.org/officeDocument/2006/relationships/image" Target="../media/image17.jpeg"/><Relationship Id="rId19" Type="http://schemas.openxmlformats.org/officeDocument/2006/relationships/hyperlink" Target="http://images.google.com/imgres?imgurl=https://indystar-ads.planetdiscover.com/ssi/mc_Config/logo.jpg&amp;imgrefurl=https://indystar-ads.planetdiscover.com/ssi/&amp;usg=__fAuEuMZtEjFPf6uda5qbV_AnFHE=&amp;h=79&amp;w=250&amp;sz=6&amp;hl=en&amp;start=4&amp;um=1&amp;itbs=1&amp;tbnid=Pyy4_-yzpUnPKM:&amp;tbnh=35&amp;tbnw=111&amp;prev=/images?q=indianapolis+star+logo&amp;hl=en&amp;rlz=1T4GGLL_enUS315US315&amp;um=1" TargetMode="External"/><Relationship Id="rId31" Type="http://schemas.openxmlformats.org/officeDocument/2006/relationships/hyperlink" Target="http://web.mit.edu/11.304j/www/biloxi/582891_files/sunherald_logo.gif" TargetMode="External"/><Relationship Id="rId4" Type="http://schemas.openxmlformats.org/officeDocument/2006/relationships/image" Target="../media/image14.jpeg"/><Relationship Id="rId9" Type="http://schemas.openxmlformats.org/officeDocument/2006/relationships/hyperlink" Target="http://images.google.com/imgres?imgurl=https://detroit-re.ppgmti.com/custom/image/HF_logo.jpg&amp;imgrefurl=https://detroit-re.ppgmti.com/custom/pkgselect.shtml&amp;usg=__uOGHwmCRreQ1KfzbNmC_m2CcF-0=&amp;h=112&amp;w=392&amp;sz=8&amp;hl=en&amp;start=1&amp;um=1&amp;itbs=1&amp;tbnid=toIQvSOx8rJ2PM:&amp;tbnh=35&amp;tbnw=123&amp;prev=/images?q=homefinder.com++logo&amp;hl=en&amp;rlz=1T4GGLL_enUS315US315&amp;um=1" TargetMode="External"/><Relationship Id="rId14" Type="http://schemas.openxmlformats.org/officeDocument/2006/relationships/image" Target="../media/image19.jpeg"/><Relationship Id="rId22" Type="http://schemas.openxmlformats.org/officeDocument/2006/relationships/image" Target="../media/image23.jpeg"/><Relationship Id="rId27" Type="http://schemas.openxmlformats.org/officeDocument/2006/relationships/hyperlink" Target="http://images.google.com/imgres?imgurl=http://www.sandowmedia.com/press/images/logo-asbury-park-press.gif&amp;imgrefurl=http://www.sandowmedia.com/press.aspx&amp;usg=__Yp_tplTxtO9g7KJ2bKmvEL__JFY=&amp;h=62&amp;w=150&amp;sz=6&amp;hl=en&amp;start=1&amp;um=1&amp;itbs=1&amp;tbnid=M9rnyvB7y4ru4M:&amp;tbnh=40&amp;tbnw=96&amp;prev=/images?q=asbury+park+press+logo&amp;hl=en&amp;rlz=1T4GGLL_enUS315US315&amp;um=1" TargetMode="External"/><Relationship Id="rId30" Type="http://schemas.openxmlformats.org/officeDocument/2006/relationships/image" Target="../media/image27.jpeg"/><Relationship Id="rId35" Type="http://schemas.openxmlformats.org/officeDocument/2006/relationships/hyperlink" Target="http://images.google.com/imgres?imgurl=http://www.bellinghamherald.com/static/images/bellinghamHeraldLogo.gif&amp;imgrefurl=http://blogs.bellinghamherald.com/index.php?blog=19&amp;usg=__0J0dV36sLgyqgfKmYWfur5kd3Rc=&amp;h=90&amp;w=332&amp;sz=8&amp;hl=en&amp;start=2&amp;um=1&amp;itbs=1&amp;tbnid=rDuWswcFrWKR7M:&amp;tbnh=32&amp;tbnw=119&amp;prev=/images?q=bellingham+herald+logo&amp;hl=en&amp;rlz=1T4GGLL_enUS315US315&amp;um=1" TargetMode="External"/><Relationship Id="rId43"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AB74A307-C7CD-496A-A306-48A764F57595}"/>
              </a:ext>
            </a:extLst>
          </p:cNvPr>
          <p:cNvSpPr>
            <a:spLocks noGrp="1"/>
          </p:cNvSpPr>
          <p:nvPr>
            <p:ph type="title"/>
          </p:nvPr>
        </p:nvSpPr>
        <p:spPr>
          <a:xfrm>
            <a:off x="685800" y="1404151"/>
            <a:ext cx="5700713" cy="850102"/>
          </a:xfrm>
        </p:spPr>
        <p:txBody>
          <a:bodyPr>
            <a:normAutofit fontScale="90000"/>
          </a:bodyPr>
          <a:lstStyle/>
          <a:p>
            <a:pPr algn="ctr"/>
            <a:r>
              <a:rPr lang="en-US" sz="2800" b="1" i="1" dirty="0">
                <a:solidFill>
                  <a:srgbClr val="646464"/>
                </a:solidFill>
                <a:latin typeface="Century Gothic" panose="020B0502020202020204" pitchFamily="34" charset="0"/>
              </a:rPr>
              <a:t>Introducing Steven </a:t>
            </a:r>
            <a:r>
              <a:rPr lang="en-US" sz="2800" b="1" i="1" dirty="0" err="1">
                <a:solidFill>
                  <a:srgbClr val="646464"/>
                </a:solidFill>
                <a:latin typeface="Century Gothic" panose="020B0502020202020204" pitchFamily="34" charset="0"/>
              </a:rPr>
              <a:t>Ultrino</a:t>
            </a:r>
            <a:r>
              <a:rPr lang="en-US" sz="2800" b="1" i="1" dirty="0">
                <a:solidFill>
                  <a:srgbClr val="646464"/>
                </a:solidFill>
                <a:latin typeface="Century Gothic" panose="020B0502020202020204" pitchFamily="34" charset="0"/>
              </a:rPr>
              <a:t> &amp;</a:t>
            </a:r>
            <a:br>
              <a:rPr lang="en-US" sz="2800" b="1" i="1" dirty="0">
                <a:solidFill>
                  <a:srgbClr val="646464"/>
                </a:solidFill>
                <a:latin typeface="Century Gothic" panose="020B0502020202020204" pitchFamily="34" charset="0"/>
              </a:rPr>
            </a:br>
            <a:r>
              <a:rPr lang="en-US" sz="2800" b="1" i="1" dirty="0">
                <a:solidFill>
                  <a:srgbClr val="646464"/>
                </a:solidFill>
                <a:latin typeface="Century Gothic" panose="020B0502020202020204" pitchFamily="34" charset="0"/>
              </a:rPr>
              <a:t>CENTURY 21 Advance Realty</a:t>
            </a:r>
            <a:r>
              <a:rPr lang="en-US" sz="2800" b="1" i="1" dirty="0">
                <a:solidFill>
                  <a:srgbClr val="646464"/>
                </a:solidFill>
              </a:rPr>
              <a:t/>
            </a:r>
            <a:br>
              <a:rPr lang="en-US" sz="2800" b="1" i="1" dirty="0">
                <a:solidFill>
                  <a:srgbClr val="646464"/>
                </a:solidFill>
              </a:rPr>
            </a:br>
            <a:endParaRPr lang="en-US" sz="2800" b="1" i="1" dirty="0">
              <a:solidFill>
                <a:srgbClr val="646464"/>
              </a:solidFill>
            </a:endParaRPr>
          </a:p>
        </p:txBody>
      </p:sp>
      <p:pic>
        <p:nvPicPr>
          <p:cNvPr id="5" name="Content Placeholder 4">
            <a:extLst>
              <a:ext uri="{FF2B5EF4-FFF2-40B4-BE49-F238E27FC236}">
                <a16:creationId xmlns="" xmlns:a16="http://schemas.microsoft.com/office/drawing/2014/main" id="{F3D88015-57E7-4F15-A73D-B486717F888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76378"/>
            <a:ext cx="2471677" cy="1033444"/>
          </a:xfrm>
        </p:spPr>
      </p:pic>
      <p:pic>
        <p:nvPicPr>
          <p:cNvPr id="6" name="Picture 5">
            <a:extLst>
              <a:ext uri="{FF2B5EF4-FFF2-40B4-BE49-F238E27FC236}">
                <a16:creationId xmlns="" xmlns:a16="http://schemas.microsoft.com/office/drawing/2014/main" id="{662F7E52-A370-4183-9D6D-6A651F1A44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6553" y="7130370"/>
            <a:ext cx="856471" cy="1188211"/>
          </a:xfrm>
          <a:prstGeom prst="rect">
            <a:avLst/>
          </a:prstGeom>
        </p:spPr>
      </p:pic>
      <p:sp>
        <p:nvSpPr>
          <p:cNvPr id="7" name="TextBox 6">
            <a:extLst>
              <a:ext uri="{FF2B5EF4-FFF2-40B4-BE49-F238E27FC236}">
                <a16:creationId xmlns="" xmlns:a16="http://schemas.microsoft.com/office/drawing/2014/main" id="{F8756775-ADAE-4BA4-BE28-CEFBB1CEA56F}"/>
              </a:ext>
            </a:extLst>
          </p:cNvPr>
          <p:cNvSpPr txBox="1"/>
          <p:nvPr/>
        </p:nvSpPr>
        <p:spPr>
          <a:xfrm flipH="1">
            <a:off x="2293034" y="7118252"/>
            <a:ext cx="3573194" cy="1200329"/>
          </a:xfrm>
          <a:prstGeom prst="rect">
            <a:avLst/>
          </a:prstGeom>
          <a:noFill/>
        </p:spPr>
        <p:txBody>
          <a:bodyPr wrap="square" rtlCol="0">
            <a:spAutoFit/>
          </a:bodyPr>
          <a:lstStyle/>
          <a:p>
            <a:r>
              <a:rPr lang="en-US" sz="1200" b="1" dirty="0">
                <a:solidFill>
                  <a:srgbClr val="646464"/>
                </a:solidFill>
                <a:latin typeface="Century Gothic" panose="020B0502020202020204" pitchFamily="34" charset="0"/>
              </a:rPr>
              <a:t>Steven </a:t>
            </a:r>
            <a:r>
              <a:rPr lang="en-US" sz="1200" b="1" dirty="0" err="1">
                <a:solidFill>
                  <a:srgbClr val="646464"/>
                </a:solidFill>
                <a:latin typeface="Century Gothic" panose="020B0502020202020204" pitchFamily="34" charset="0"/>
              </a:rPr>
              <a:t>Ultrino</a:t>
            </a:r>
            <a:endParaRPr lang="en-US" sz="1200" b="1" dirty="0">
              <a:solidFill>
                <a:srgbClr val="646464"/>
              </a:solidFill>
              <a:latin typeface="Century Gothic" panose="020B0502020202020204" pitchFamily="34" charset="0"/>
            </a:endParaRPr>
          </a:p>
          <a:p>
            <a:r>
              <a:rPr lang="en-US" sz="1200" b="1" dirty="0">
                <a:solidFill>
                  <a:srgbClr val="646464"/>
                </a:solidFill>
                <a:latin typeface="Century Gothic" panose="020B0502020202020204" pitchFamily="34" charset="0"/>
              </a:rPr>
              <a:t>CENTURY 21 Advance Realty</a:t>
            </a:r>
          </a:p>
          <a:p>
            <a:r>
              <a:rPr lang="en-US" sz="1200" b="1" dirty="0">
                <a:solidFill>
                  <a:srgbClr val="646464"/>
                </a:solidFill>
                <a:latin typeface="Century Gothic" panose="020B0502020202020204" pitchFamily="34" charset="0"/>
              </a:rPr>
              <a:t>284 Salem St., Medford, MA 02155</a:t>
            </a:r>
          </a:p>
          <a:p>
            <a:r>
              <a:rPr lang="en-US" sz="1200" b="1" dirty="0">
                <a:solidFill>
                  <a:srgbClr val="646464"/>
                </a:solidFill>
                <a:latin typeface="Century Gothic" panose="020B0502020202020204" pitchFamily="34" charset="0"/>
              </a:rPr>
              <a:t>Office: 781.395.2121 </a:t>
            </a:r>
          </a:p>
          <a:p>
            <a:r>
              <a:rPr lang="en-US" sz="1200" b="1" dirty="0">
                <a:solidFill>
                  <a:srgbClr val="646464"/>
                </a:solidFill>
                <a:latin typeface="Century Gothic" panose="020B0502020202020204" pitchFamily="34" charset="0"/>
              </a:rPr>
              <a:t>Cell: 617.733.7552</a:t>
            </a:r>
          </a:p>
          <a:p>
            <a:r>
              <a:rPr lang="en-US" sz="1200" b="1" dirty="0">
                <a:solidFill>
                  <a:srgbClr val="646464"/>
                </a:solidFill>
                <a:latin typeface="Century Gothic" panose="020B0502020202020204" pitchFamily="34" charset="0"/>
              </a:rPr>
              <a:t>steveultrino@c21advance.com</a:t>
            </a:r>
            <a:r>
              <a:rPr lang="en-US" sz="1200" b="1" dirty="0">
                <a:solidFill>
                  <a:srgbClr val="6F6F6F"/>
                </a:solidFill>
                <a:latin typeface="Century Gothic" panose="020B0502020202020204" pitchFamily="34" charset="0"/>
              </a:rPr>
              <a:t>	 </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3005" y="2866597"/>
            <a:ext cx="3464127" cy="2097013"/>
          </a:xfrm>
          <a:prstGeom prst="rect">
            <a:avLst/>
          </a:prstGeom>
          <a:effectLst>
            <a:softEdge rad="63500"/>
          </a:effectLst>
        </p:spPr>
      </p:pic>
    </p:spTree>
    <p:extLst>
      <p:ext uri="{BB962C8B-B14F-4D97-AF65-F5344CB8AC3E}">
        <p14:creationId xmlns:p14="http://schemas.microsoft.com/office/powerpoint/2010/main" val="3579057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F3D88015-57E7-4F15-A73D-B486717F888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76378"/>
            <a:ext cx="2471677" cy="1033444"/>
          </a:xfrm>
        </p:spPr>
      </p:pic>
      <p:sp>
        <p:nvSpPr>
          <p:cNvPr id="3" name="Title 1">
            <a:extLst/>
          </p:cNvPr>
          <p:cNvSpPr>
            <a:spLocks noGrp="1"/>
          </p:cNvSpPr>
          <p:nvPr>
            <p:ph type="title"/>
          </p:nvPr>
        </p:nvSpPr>
        <p:spPr>
          <a:xfrm>
            <a:off x="914400" y="1209822"/>
            <a:ext cx="5314950" cy="711200"/>
          </a:xfrm>
        </p:spPr>
        <p:txBody>
          <a:bodyPr>
            <a:normAutofit/>
          </a:bodyPr>
          <a:lstStyle/>
          <a:p>
            <a:pPr eaLnBrk="1" hangingPunct="1">
              <a:defRPr/>
            </a:pPr>
            <a:r>
              <a:rPr lang="en-US" sz="1800" b="1" dirty="0">
                <a:solidFill>
                  <a:srgbClr val="646464"/>
                </a:solidFill>
                <a:latin typeface="Century Gothic" panose="020B0502020202020204" pitchFamily="34" charset="0"/>
                <a:ea typeface="ＭＳ Ｐゴシック"/>
                <a:cs typeface="Helvetica" pitchFamily="34" charset="0"/>
              </a:rPr>
              <a:t>My job doesn’t end when an Offer is presented.  I continue to work for you:</a:t>
            </a:r>
          </a:p>
        </p:txBody>
      </p:sp>
      <p:sp>
        <p:nvSpPr>
          <p:cNvPr id="4" name="Rectangle 9"/>
          <p:cNvSpPr>
            <a:spLocks noChangeArrowheads="1"/>
          </p:cNvSpPr>
          <p:nvPr/>
        </p:nvSpPr>
        <p:spPr bwMode="auto">
          <a:xfrm>
            <a:off x="832485" y="2371725"/>
            <a:ext cx="2419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spcBef>
                <a:spcPct val="0"/>
              </a:spcBef>
              <a:buFontTx/>
              <a:buNone/>
            </a:pPr>
            <a:r>
              <a:rPr lang="en-US" altLang="en-US" sz="1600" dirty="0">
                <a:solidFill>
                  <a:srgbClr val="646464"/>
                </a:solidFill>
                <a:latin typeface="Calibri" panose="020F0502020204030204" pitchFamily="34" charset="0"/>
                <a:cs typeface="Helvetica" panose="020B0604020202020204" pitchFamily="34" charset="0"/>
              </a:rPr>
              <a:t>Step 1: The Offer</a:t>
            </a:r>
            <a:endParaRPr lang="en-US" altLang="en-US" sz="1600" dirty="0">
              <a:solidFill>
                <a:srgbClr val="646464"/>
              </a:solidFill>
              <a:latin typeface="Calibri" panose="020F0502020204030204" pitchFamily="34" charset="0"/>
            </a:endParaRPr>
          </a:p>
        </p:txBody>
      </p:sp>
      <p:pic>
        <p:nvPicPr>
          <p:cNvPr id="6" name="Picture 5" descr="Off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750991"/>
            <a:ext cx="1133475" cy="1090612"/>
          </a:xfrm>
          <a:prstGeom prst="rect">
            <a:avLst/>
          </a:prstGeom>
          <a:noFill/>
          <a:ln w="25400">
            <a:solidFill>
              <a:srgbClr val="646464"/>
            </a:solidFill>
            <a:miter lim="800000"/>
            <a:headEnd/>
            <a:tailEnd/>
          </a:ln>
          <a:effectLst>
            <a:outerShdw dist="38100" dir="2700000" algn="tl" rotWithShape="0">
              <a:srgbClr val="808080">
                <a:alpha val="42998"/>
              </a:srgbClr>
            </a:outerShdw>
          </a:effectLst>
          <a:extLst>
            <a:ext uri="{909E8E84-426E-40DD-AFC4-6F175D3DCCD1}">
              <a14:hiddenFill xmlns:a14="http://schemas.microsoft.com/office/drawing/2010/main">
                <a:solidFill>
                  <a:srgbClr val="FFFFFF"/>
                </a:solidFill>
              </a14:hiddenFill>
            </a:ext>
          </a:extLst>
        </p:spPr>
      </p:pic>
      <p:sp>
        <p:nvSpPr>
          <p:cNvPr id="7" name="Text Placeholder 3"/>
          <p:cNvSpPr txBox="1">
            <a:spLocks/>
          </p:cNvSpPr>
          <p:nvPr/>
        </p:nvSpPr>
        <p:spPr bwMode="auto">
          <a:xfrm>
            <a:off x="2823210" y="2679700"/>
            <a:ext cx="3672840"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800" b="1">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spcBef>
                <a:spcPct val="0"/>
              </a:spcBef>
            </a:pPr>
            <a:r>
              <a:rPr lang="en-US" altLang="en-US" sz="1100" b="0" dirty="0">
                <a:cs typeface="Helvetica" panose="020B0604020202020204" pitchFamily="34" charset="0"/>
              </a:rPr>
              <a:t> Present offer</a:t>
            </a:r>
          </a:p>
          <a:p>
            <a:pPr>
              <a:spcBef>
                <a:spcPct val="0"/>
              </a:spcBef>
            </a:pPr>
            <a:r>
              <a:rPr lang="en-US" altLang="en-US" sz="1100" b="0" dirty="0">
                <a:cs typeface="Helvetica" panose="020B0604020202020204" pitchFamily="34" charset="0"/>
              </a:rPr>
              <a:t> Negotiate price &amp; terms that we discuss</a:t>
            </a:r>
          </a:p>
          <a:p>
            <a:pPr>
              <a:spcBef>
                <a:spcPct val="0"/>
              </a:spcBef>
            </a:pPr>
            <a:r>
              <a:rPr lang="en-US" altLang="en-US" sz="1100" b="0" dirty="0">
                <a:cs typeface="Helvetica" panose="020B0604020202020204" pitchFamily="34" charset="0"/>
              </a:rPr>
              <a:t> Confirm deposit is taken</a:t>
            </a:r>
          </a:p>
          <a:p>
            <a:pPr>
              <a:spcBef>
                <a:spcPct val="0"/>
              </a:spcBef>
            </a:pPr>
            <a:r>
              <a:rPr lang="en-US" altLang="en-US" sz="1100" b="0" dirty="0">
                <a:cs typeface="Helvetica" panose="020B0604020202020204" pitchFamily="34" charset="0"/>
              </a:rPr>
              <a:t> Confirm buyers ability to acquire a mortgage</a:t>
            </a:r>
          </a:p>
          <a:p>
            <a:pPr>
              <a:spcBef>
                <a:spcPct val="0"/>
              </a:spcBef>
            </a:pPr>
            <a:r>
              <a:rPr lang="en-US" altLang="en-US" sz="1100" b="0" dirty="0">
                <a:cs typeface="Helvetica" panose="020B0604020202020204" pitchFamily="34" charset="0"/>
              </a:rPr>
              <a:t> Get offer signed by both the Sellers &amp; Buyers</a:t>
            </a:r>
          </a:p>
          <a:p>
            <a:pPr>
              <a:spcBef>
                <a:spcPct val="0"/>
              </a:spcBef>
              <a:buFontTx/>
              <a:buNone/>
            </a:pPr>
            <a:endParaRPr lang="en-US" altLang="en-US" sz="1200" b="0" dirty="0">
              <a:cs typeface="Helvetica" panose="020B0604020202020204" pitchFamily="34" charset="0"/>
            </a:endParaRPr>
          </a:p>
        </p:txBody>
      </p:sp>
      <p:sp>
        <p:nvSpPr>
          <p:cNvPr id="8" name="Rectangle 6"/>
          <p:cNvSpPr>
            <a:spLocks noChangeArrowheads="1"/>
          </p:cNvSpPr>
          <p:nvPr/>
        </p:nvSpPr>
        <p:spPr bwMode="auto">
          <a:xfrm rot="10800000" flipV="1">
            <a:off x="838041" y="4406753"/>
            <a:ext cx="24082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spcBef>
                <a:spcPct val="0"/>
              </a:spcBef>
              <a:buFontTx/>
              <a:buNone/>
            </a:pPr>
            <a:r>
              <a:rPr lang="en-US" altLang="en-US" sz="1600" b="0" dirty="0">
                <a:latin typeface="Calibri" panose="020F0502020204030204" pitchFamily="34" charset="0"/>
                <a:cs typeface="Helvetica" panose="020B0604020202020204" pitchFamily="34" charset="0"/>
              </a:rPr>
              <a:t> </a:t>
            </a:r>
            <a:r>
              <a:rPr lang="en-US" altLang="en-US" sz="1600" dirty="0">
                <a:solidFill>
                  <a:srgbClr val="646464"/>
                </a:solidFill>
                <a:latin typeface="Calibri" panose="020F0502020204030204" pitchFamily="34" charset="0"/>
                <a:cs typeface="Helvetica" panose="020B0604020202020204" pitchFamily="34" charset="0"/>
              </a:rPr>
              <a:t>Step 2: Contract</a:t>
            </a:r>
            <a:endParaRPr lang="en-US" altLang="en-US" sz="1600" dirty="0">
              <a:solidFill>
                <a:srgbClr val="646464"/>
              </a:solidFill>
              <a:latin typeface="Calibri" panose="020F0502020204030204" pitchFamily="34" charset="0"/>
            </a:endParaRPr>
          </a:p>
        </p:txBody>
      </p:sp>
      <p:pic>
        <p:nvPicPr>
          <p:cNvPr id="9" name="Picture 7" descr="Contrac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844733"/>
            <a:ext cx="1257300" cy="1287462"/>
          </a:xfrm>
          <a:prstGeom prst="rect">
            <a:avLst/>
          </a:prstGeom>
          <a:noFill/>
          <a:ln w="25400">
            <a:solidFill>
              <a:srgbClr val="646464"/>
            </a:solidFill>
            <a:miter lim="800000"/>
            <a:headEnd/>
            <a:tailEnd/>
          </a:ln>
          <a:effectLst>
            <a:outerShdw dist="38100" dir="2700000" algn="tl" rotWithShape="0">
              <a:srgbClr val="808080">
                <a:alpha val="42998"/>
              </a:srgbClr>
            </a:outerShdw>
          </a:effectLst>
          <a:extLst>
            <a:ext uri="{909E8E84-426E-40DD-AFC4-6F175D3DCCD1}">
              <a14:hiddenFill xmlns:a14="http://schemas.microsoft.com/office/drawing/2010/main">
                <a:solidFill>
                  <a:srgbClr val="FFFFFF"/>
                </a:solidFill>
              </a14:hiddenFill>
            </a:ext>
          </a:extLst>
        </p:spPr>
      </p:pic>
      <p:sp>
        <p:nvSpPr>
          <p:cNvPr id="10" name="TextBox 8"/>
          <p:cNvSpPr txBox="1">
            <a:spLocks noChangeArrowheads="1"/>
          </p:cNvSpPr>
          <p:nvPr/>
        </p:nvSpPr>
        <p:spPr bwMode="auto">
          <a:xfrm>
            <a:off x="2823210" y="4746478"/>
            <a:ext cx="3783330"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800" b="1">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spcBef>
                <a:spcPct val="0"/>
              </a:spcBef>
            </a:pPr>
            <a:r>
              <a:rPr lang="en-US" altLang="en-US" sz="1200" b="0" dirty="0"/>
              <a:t> </a:t>
            </a:r>
            <a:r>
              <a:rPr lang="en-US" altLang="en-US" sz="1100" b="0" dirty="0"/>
              <a:t>Confirm/Schedule times of all inspections &amp; notify            you of results</a:t>
            </a:r>
          </a:p>
          <a:p>
            <a:pPr>
              <a:spcBef>
                <a:spcPct val="0"/>
              </a:spcBef>
            </a:pPr>
            <a:r>
              <a:rPr lang="en-US" altLang="en-US" sz="1100" b="0" dirty="0"/>
              <a:t> Assist in negotiating any repair issues &amp; estimates</a:t>
            </a:r>
          </a:p>
          <a:p>
            <a:pPr>
              <a:spcBef>
                <a:spcPct val="0"/>
              </a:spcBef>
            </a:pPr>
            <a:r>
              <a:rPr lang="en-US" altLang="en-US" sz="1100" b="0" dirty="0"/>
              <a:t> Verify all sale contingencies have been satisfied</a:t>
            </a:r>
          </a:p>
          <a:p>
            <a:pPr>
              <a:spcBef>
                <a:spcPct val="0"/>
              </a:spcBef>
            </a:pPr>
            <a:r>
              <a:rPr lang="en-US" altLang="en-US" sz="1100" b="0" dirty="0"/>
              <a:t> Confirm all pre-closing paperwork has been  </a:t>
            </a:r>
          </a:p>
          <a:p>
            <a:pPr>
              <a:spcBef>
                <a:spcPct val="0"/>
              </a:spcBef>
              <a:buFont typeface="Arial" panose="020B0604020202020204" pitchFamily="34" charset="0"/>
              <a:buNone/>
            </a:pPr>
            <a:r>
              <a:rPr lang="en-US" altLang="en-US" sz="1100" b="0" dirty="0"/>
              <a:t>   completed.</a:t>
            </a:r>
          </a:p>
        </p:txBody>
      </p:sp>
      <p:sp>
        <p:nvSpPr>
          <p:cNvPr id="11" name="TextBox 13"/>
          <p:cNvSpPr txBox="1">
            <a:spLocks noChangeArrowheads="1"/>
          </p:cNvSpPr>
          <p:nvPr/>
        </p:nvSpPr>
        <p:spPr bwMode="auto">
          <a:xfrm>
            <a:off x="914400" y="6709410"/>
            <a:ext cx="17240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spcBef>
                <a:spcPct val="0"/>
              </a:spcBef>
              <a:buFontTx/>
              <a:buNone/>
            </a:pPr>
            <a:r>
              <a:rPr lang="en-US" altLang="en-US" sz="1600" dirty="0">
                <a:solidFill>
                  <a:srgbClr val="646464"/>
                </a:solidFill>
                <a:latin typeface="Calibri" panose="020F0502020204030204" pitchFamily="34" charset="0"/>
              </a:rPr>
              <a:t>Step 3:  Closing</a:t>
            </a:r>
          </a:p>
        </p:txBody>
      </p:sp>
      <p:pic>
        <p:nvPicPr>
          <p:cNvPr id="12" name="Picture 11" descr="Closing.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747" y="7137559"/>
            <a:ext cx="1143953" cy="1136007"/>
          </a:xfrm>
          <a:prstGeom prst="rect">
            <a:avLst/>
          </a:prstGeom>
          <a:noFill/>
          <a:ln w="25400">
            <a:solidFill>
              <a:srgbClr val="646464"/>
            </a:solidFill>
            <a:miter lim="800000"/>
            <a:headEnd/>
            <a:tailEnd/>
          </a:ln>
          <a:effectLst>
            <a:outerShdw dist="38100" dir="2700000" algn="tl" rotWithShape="0">
              <a:srgbClr val="808080">
                <a:alpha val="42998"/>
              </a:srgbClr>
            </a:outerShdw>
          </a:effectLst>
          <a:extLst>
            <a:ext uri="{909E8E84-426E-40DD-AFC4-6F175D3DCCD1}">
              <a14:hiddenFill xmlns:a14="http://schemas.microsoft.com/office/drawing/2010/main">
                <a:solidFill>
                  <a:srgbClr val="FFFFFF"/>
                </a:solidFill>
              </a14:hiddenFill>
            </a:ext>
          </a:extLst>
        </p:spPr>
      </p:pic>
      <p:sp>
        <p:nvSpPr>
          <p:cNvPr id="13" name="TextBox 14"/>
          <p:cNvSpPr txBox="1">
            <a:spLocks noChangeArrowheads="1"/>
          </p:cNvSpPr>
          <p:nvPr/>
        </p:nvSpPr>
        <p:spPr bwMode="auto">
          <a:xfrm>
            <a:off x="2729865" y="6878479"/>
            <a:ext cx="421957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800" b="1">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spcBef>
                <a:spcPct val="0"/>
              </a:spcBef>
            </a:pPr>
            <a:r>
              <a:rPr lang="en-US" altLang="en-US" sz="1100" b="0" dirty="0"/>
              <a:t> Confirm date, time &amp; location of closing</a:t>
            </a:r>
          </a:p>
          <a:p>
            <a:pPr>
              <a:spcBef>
                <a:spcPct val="0"/>
              </a:spcBef>
            </a:pPr>
            <a:r>
              <a:rPr lang="en-US" altLang="en-US" sz="1100" b="0" dirty="0"/>
              <a:t> Schedule the final walk-through with buyer and other agent&amp; resolve any issues prior to closing</a:t>
            </a:r>
          </a:p>
          <a:p>
            <a:pPr>
              <a:spcBef>
                <a:spcPct val="0"/>
              </a:spcBef>
            </a:pPr>
            <a:r>
              <a:rPr lang="en-US" altLang="en-US" sz="1100" b="0" dirty="0"/>
              <a:t> Attend closing, bring all applicable documents,   </a:t>
            </a:r>
          </a:p>
          <a:p>
            <a:pPr>
              <a:spcBef>
                <a:spcPct val="0"/>
              </a:spcBef>
              <a:buFontTx/>
              <a:buNone/>
            </a:pPr>
            <a:r>
              <a:rPr lang="en-US" altLang="en-US" sz="1100" b="0" dirty="0"/>
              <a:t>   keys,  etc.</a:t>
            </a:r>
          </a:p>
          <a:p>
            <a:pPr>
              <a:spcBef>
                <a:spcPct val="0"/>
              </a:spcBef>
              <a:buFontTx/>
              <a:buNone/>
            </a:pPr>
            <a:r>
              <a:rPr lang="en-US" altLang="en-US" sz="1100" b="0" dirty="0"/>
              <a:t>  </a:t>
            </a:r>
          </a:p>
          <a:p>
            <a:pPr>
              <a:spcBef>
                <a:spcPct val="0"/>
              </a:spcBef>
              <a:buFontTx/>
              <a:buNone/>
            </a:pPr>
            <a:endParaRPr lang="en-US" altLang="en-US" sz="1100" b="0" dirty="0">
              <a:latin typeface="Calibri" panose="020F0502020204030204" pitchFamily="34" charset="0"/>
            </a:endParaRPr>
          </a:p>
          <a:p>
            <a:pPr>
              <a:spcBef>
                <a:spcPct val="0"/>
              </a:spcBef>
              <a:buFontTx/>
              <a:buNone/>
            </a:pPr>
            <a:endParaRPr lang="en-US" altLang="en-US" sz="1100" b="0" dirty="0">
              <a:latin typeface="Calibri" panose="020F0502020204030204" pitchFamily="34" charset="0"/>
            </a:endParaRPr>
          </a:p>
        </p:txBody>
      </p:sp>
    </p:spTree>
    <p:extLst>
      <p:ext uri="{BB962C8B-B14F-4D97-AF65-F5344CB8AC3E}">
        <p14:creationId xmlns:p14="http://schemas.microsoft.com/office/powerpoint/2010/main" val="86995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F3D88015-57E7-4F15-A73D-B486717F888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76378"/>
            <a:ext cx="2471677" cy="1033444"/>
          </a:xfrm>
        </p:spPr>
      </p:pic>
      <p:sp>
        <p:nvSpPr>
          <p:cNvPr id="3" name="TextBox 6"/>
          <p:cNvSpPr txBox="1">
            <a:spLocks noChangeArrowheads="1"/>
          </p:cNvSpPr>
          <p:nvPr/>
        </p:nvSpPr>
        <p:spPr bwMode="auto">
          <a:xfrm>
            <a:off x="461010" y="1209822"/>
            <a:ext cx="670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gn="ctr">
              <a:spcBef>
                <a:spcPct val="0"/>
              </a:spcBef>
              <a:buFontTx/>
              <a:buNone/>
            </a:pPr>
            <a:r>
              <a:rPr lang="en-US" altLang="en-US" sz="2400" dirty="0">
                <a:ea typeface="ＭＳ Ｐゴシック" panose="020B0600070205080204" pitchFamily="34" charset="-128"/>
              </a:rPr>
              <a:t>Your Buyers reach me in an instant</a:t>
            </a:r>
            <a:endParaRPr lang="en-US" altLang="en-US" sz="2400" b="0" dirty="0">
              <a:ea typeface="ＭＳ Ｐゴシック" panose="020B0600070205080204" pitchFamily="34" charset="-128"/>
            </a:endParaRP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9525" y="1962150"/>
            <a:ext cx="4451350"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3"/>
          <p:cNvSpPr txBox="1">
            <a:spLocks/>
          </p:cNvSpPr>
          <p:nvPr/>
        </p:nvSpPr>
        <p:spPr>
          <a:xfrm>
            <a:off x="609600" y="5048250"/>
            <a:ext cx="6248400" cy="3886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Oakes" panose="000004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akes" panose="000004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akes" panose="000004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akes" panose="000004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akes" panose="000004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ltLang="en-US" sz="1600" dirty="0">
                <a:latin typeface="Century Gothic" panose="020B0502020202020204" pitchFamily="34" charset="0"/>
              </a:rPr>
              <a:t>We have the technology:  </a:t>
            </a:r>
            <a:r>
              <a:rPr lang="en-US" altLang="en-US" sz="1600" dirty="0" err="1">
                <a:latin typeface="Century Gothic" panose="020B0502020202020204" pitchFamily="34" charset="0"/>
              </a:rPr>
              <a:t>LeadRouter</a:t>
            </a:r>
            <a:r>
              <a:rPr lang="en-US" altLang="en-US" sz="1600" dirty="0">
                <a:latin typeface="Century Gothic" panose="020B0502020202020204" pitchFamily="34" charset="0"/>
              </a:rPr>
              <a:t>℠ is a software application empowering CENTURY 21</a:t>
            </a:r>
            <a:r>
              <a:rPr lang="en-US" altLang="en-US" sz="1600" baseline="30000" dirty="0">
                <a:latin typeface="Century Gothic" panose="020B0502020202020204" pitchFamily="34" charset="0"/>
              </a:rPr>
              <a:t>®</a:t>
            </a:r>
            <a:r>
              <a:rPr lang="en-US" altLang="en-US" sz="1600" dirty="0">
                <a:latin typeface="Century Gothic" panose="020B0502020202020204" pitchFamily="34" charset="0"/>
              </a:rPr>
              <a:t> sales associates to receive buyer leads for your property from wherever they are, instantaneously.  </a:t>
            </a:r>
          </a:p>
          <a:p>
            <a:pPr marL="0" indent="0">
              <a:buNone/>
            </a:pPr>
            <a:endParaRPr lang="en-US" altLang="en-US" sz="1600" dirty="0">
              <a:latin typeface="Century Gothic" panose="020B0502020202020204" pitchFamily="34" charset="0"/>
            </a:endParaRPr>
          </a:p>
          <a:p>
            <a:pPr marL="0" indent="0">
              <a:buNone/>
            </a:pPr>
            <a:r>
              <a:rPr lang="en-US" altLang="en-US" sz="1600" dirty="0" err="1">
                <a:latin typeface="Century Gothic" panose="020B0502020202020204" pitchFamily="34" charset="0"/>
              </a:rPr>
              <a:t>LeadRouter</a:t>
            </a:r>
            <a:r>
              <a:rPr lang="en-US" altLang="en-US" sz="1600" dirty="0">
                <a:latin typeface="Century Gothic" panose="020B0502020202020204" pitchFamily="34" charset="0"/>
              </a:rPr>
              <a:t> sends alerts when a potential buyer inquires about your property, enabling me to respond immediately. This means that buyers interested in your property will be able to reach me quickly.</a:t>
            </a:r>
          </a:p>
          <a:p>
            <a:endParaRPr lang="en-US" altLang="en-US" dirty="0">
              <a:latin typeface="+mn-lt"/>
            </a:endParaRPr>
          </a:p>
        </p:txBody>
      </p:sp>
    </p:spTree>
    <p:extLst>
      <p:ext uri="{BB962C8B-B14F-4D97-AF65-F5344CB8AC3E}">
        <p14:creationId xmlns:p14="http://schemas.microsoft.com/office/powerpoint/2010/main" val="2354152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F3D88015-57E7-4F15-A73D-B486717F888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76378"/>
            <a:ext cx="2471677" cy="1033444"/>
          </a:xfrm>
        </p:spPr>
      </p:pic>
      <p:sp>
        <p:nvSpPr>
          <p:cNvPr id="3" name="Title 1">
            <a:extLst/>
          </p:cNvPr>
          <p:cNvSpPr>
            <a:spLocks noGrp="1"/>
          </p:cNvSpPr>
          <p:nvPr>
            <p:ph type="title"/>
          </p:nvPr>
        </p:nvSpPr>
        <p:spPr>
          <a:xfrm>
            <a:off x="838200" y="1129812"/>
            <a:ext cx="5334000" cy="1447800"/>
          </a:xfrm>
        </p:spPr>
        <p:txBody>
          <a:bodyPr>
            <a:normAutofit/>
          </a:bodyPr>
          <a:lstStyle/>
          <a:p>
            <a:pPr algn="ctr">
              <a:defRPr/>
            </a:pPr>
            <a:r>
              <a:rPr lang="en-US" sz="2400" b="1" i="1" dirty="0">
                <a:solidFill>
                  <a:srgbClr val="646464"/>
                </a:solidFill>
                <a:latin typeface="Century Gothic" panose="020B0502020202020204" pitchFamily="34" charset="0"/>
                <a:ea typeface="ＭＳ Ｐゴシック" pitchFamily="34" charset="-128"/>
                <a:cs typeface="Arial" pitchFamily="34" charset="0"/>
              </a:rPr>
              <a:t>A Unique Property </a:t>
            </a:r>
            <a:br>
              <a:rPr lang="en-US" sz="2400" b="1" i="1" dirty="0">
                <a:solidFill>
                  <a:srgbClr val="646464"/>
                </a:solidFill>
                <a:latin typeface="Century Gothic" panose="020B0502020202020204" pitchFamily="34" charset="0"/>
                <a:ea typeface="ＭＳ Ｐゴシック" pitchFamily="34" charset="-128"/>
                <a:cs typeface="Arial" pitchFamily="34" charset="0"/>
              </a:rPr>
            </a:br>
            <a:r>
              <a:rPr lang="en-US" sz="2400" b="1" i="1" dirty="0">
                <a:solidFill>
                  <a:srgbClr val="646464"/>
                </a:solidFill>
                <a:latin typeface="Century Gothic" panose="020B0502020202020204" pitchFamily="34" charset="0"/>
                <a:ea typeface="ＭＳ Ｐゴシック" pitchFamily="34" charset="-128"/>
                <a:cs typeface="Arial" pitchFamily="34" charset="0"/>
              </a:rPr>
              <a:t>Deserves a Unique Property Site</a:t>
            </a:r>
            <a:endParaRPr lang="en-US" sz="2400" b="1" i="1" dirty="0">
              <a:solidFill>
                <a:srgbClr val="646464"/>
              </a:solidFill>
              <a:latin typeface="Century Gothic" panose="020B0502020202020204" pitchFamily="34" charset="0"/>
            </a:endParaRPr>
          </a:p>
        </p:txBody>
      </p:sp>
      <p:pic>
        <p:nvPicPr>
          <p:cNvPr id="4" name="Content Placeholder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1668780" y="2415540"/>
            <a:ext cx="3552704" cy="1684245"/>
          </a:xfrm>
          <a:prstGeom prst="rect">
            <a:avLst/>
          </a:prstGeom>
          <a:effectLst>
            <a:softEdge rad="63500"/>
          </a:effectLst>
        </p:spPr>
      </p:pic>
      <p:sp>
        <p:nvSpPr>
          <p:cNvPr id="6" name="Rectangle 3"/>
          <p:cNvSpPr>
            <a:spLocks noChangeArrowheads="1"/>
          </p:cNvSpPr>
          <p:nvPr/>
        </p:nvSpPr>
        <p:spPr bwMode="auto">
          <a:xfrm>
            <a:off x="838200" y="4434840"/>
            <a:ext cx="5519798"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800" b="1">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spcBef>
                <a:spcPct val="50000"/>
              </a:spcBef>
              <a:buFontTx/>
              <a:buNone/>
            </a:pPr>
            <a:r>
              <a:rPr lang="en-US" altLang="en-US" sz="1800" b="0" dirty="0">
                <a:latin typeface="Calibri" panose="020F0502020204030204" pitchFamily="34" charset="0"/>
                <a:ea typeface="ＭＳ Ｐゴシック" panose="020B0600070205080204" pitchFamily="34" charset="-128"/>
              </a:rPr>
              <a:t>By creating a Unique Property Site for each of my listings, I am able to attract online buyers as well as provide local buyers with fast and comprehensive information about your property. </a:t>
            </a:r>
          </a:p>
          <a:p>
            <a:pPr eaLnBrk="1" hangingPunct="1">
              <a:spcBef>
                <a:spcPct val="50000"/>
              </a:spcBef>
              <a:buFontTx/>
              <a:buNone/>
            </a:pPr>
            <a:r>
              <a:rPr lang="en-US" altLang="en-US" sz="1800" b="0" dirty="0">
                <a:latin typeface="Calibri" panose="020F0502020204030204" pitchFamily="34" charset="0"/>
                <a:ea typeface="ＭＳ Ｐゴシック" panose="020B0600070205080204" pitchFamily="34" charset="-128"/>
              </a:rPr>
              <a:t>These days, it’s easy for properties to get lost among the thousands of real estate listings added to the market each and every day.</a:t>
            </a:r>
            <a:r>
              <a:rPr lang="en-US" altLang="en-US" sz="1800" b="0" i="1" dirty="0">
                <a:latin typeface="Calibri" panose="020F0502020204030204" pitchFamily="34" charset="0"/>
                <a:ea typeface="ＭＳ Ｐゴシック" panose="020B0600070205080204" pitchFamily="34" charset="-128"/>
              </a:rPr>
              <a:t> Your Unique Property Site will ensure that your property stands out from the crowd! </a:t>
            </a:r>
            <a:endParaRPr lang="en-US" altLang="en-US" sz="1800" b="0" dirty="0">
              <a:latin typeface="Calibri" panose="020F0502020204030204" pitchFamily="34" charset="0"/>
              <a:ea typeface="ＭＳ Ｐゴシック" panose="020B0600070205080204" pitchFamily="34" charset="-128"/>
            </a:endParaRPr>
          </a:p>
          <a:p>
            <a:pPr>
              <a:spcBef>
                <a:spcPct val="0"/>
              </a:spcBef>
              <a:buFontTx/>
              <a:buNone/>
            </a:pPr>
            <a:endParaRPr lang="en-US" altLang="en-US" sz="1800" b="0" dirty="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22213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F3D88015-57E7-4F15-A73D-B486717F888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76378"/>
            <a:ext cx="2471677" cy="1033444"/>
          </a:xfrm>
        </p:spPr>
      </p:pic>
      <p:sp>
        <p:nvSpPr>
          <p:cNvPr id="2" name="Rectangle 1"/>
          <p:cNvSpPr/>
          <p:nvPr/>
        </p:nvSpPr>
        <p:spPr>
          <a:xfrm>
            <a:off x="1420767" y="1139795"/>
            <a:ext cx="4537710" cy="461665"/>
          </a:xfrm>
          <a:prstGeom prst="rect">
            <a:avLst/>
          </a:prstGeom>
        </p:spPr>
        <p:txBody>
          <a:bodyPr wrap="square">
            <a:spAutoFit/>
          </a:bodyPr>
          <a:lstStyle/>
          <a:p>
            <a:pPr algn="ctr"/>
            <a:r>
              <a:rPr lang="en-US" altLang="en-US" sz="2400" b="1" dirty="0">
                <a:solidFill>
                  <a:srgbClr val="58585B"/>
                </a:solidFill>
                <a:latin typeface="Century Gothic" panose="020B0502020202020204" pitchFamily="34" charset="0"/>
              </a:rPr>
              <a:t>A Powerful Web Presence</a:t>
            </a:r>
            <a:endParaRPr lang="en-US" sz="2400" b="1" dirty="0">
              <a:latin typeface="Century Gothic" panose="020B0502020202020204" pitchFamily="34" charset="0"/>
            </a:endParaRPr>
          </a:p>
        </p:txBody>
      </p:sp>
      <p:grpSp>
        <p:nvGrpSpPr>
          <p:cNvPr id="4" name="Group 8"/>
          <p:cNvGrpSpPr>
            <a:grpSpLocks/>
          </p:cNvGrpSpPr>
          <p:nvPr/>
        </p:nvGrpSpPr>
        <p:grpSpPr bwMode="auto">
          <a:xfrm>
            <a:off x="630714" y="1671487"/>
            <a:ext cx="6202362" cy="6397625"/>
            <a:chOff x="304800" y="1447800"/>
            <a:chExt cx="8610600" cy="4532879"/>
          </a:xfrm>
        </p:grpSpPr>
        <p:pic>
          <p:nvPicPr>
            <p:cNvPr id="6" name="Picture 13" descr="65160e8b5b5e6c1b3f854ff6804e7011%2540t1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1312" y="1447800"/>
              <a:ext cx="11461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trulia_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4566" y="1447800"/>
              <a:ext cx="11144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3" descr="Homes.com">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00700" y="1551780"/>
              <a:ext cx="16002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9" descr="HF_logo">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9723" y="1590674"/>
              <a:ext cx="170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9" descr="logo_dailyrecord">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07765" y="2253532"/>
              <a:ext cx="7080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1" descr="TAR-AZC_color">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5061" y="4838699"/>
              <a:ext cx="14287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3" descr="SacBeeLogo">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35385" y="4012405"/>
              <a:ext cx="228600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5" descr="Reno%2520Gazette%2520Journal%2520Logo%255B1%255D">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12886" y="2372594"/>
              <a:ext cx="106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logo">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75865" y="5480616"/>
              <a:ext cx="1585913"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9" descr="Cincinnati_Enquirer_logo">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907665" y="3983603"/>
              <a:ext cx="16002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1" descr="Orlando_Sentinel-logo-9AC31C5E84-seeklogo">
              <a:hlinkClick r:id="rId23"/>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467100" y="3018125"/>
              <a:ext cx="99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5" descr="logo_SouthFloridaSunSentinel">
              <a:hlinkClick r:id="rId25"/>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324536" y="3207237"/>
              <a:ext cx="1393698" cy="31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7" descr="logo-asbury-park-press">
              <a:hlinkClick r:id="rId27"/>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993004" y="4759777"/>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9" descr="raleigh-news-observer-logo-175">
              <a:hlinkClick r:id="rId29"/>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511798" y="2398786"/>
              <a:ext cx="9525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1" descr="See full size image">
              <a:hlinkClick r:id="rId31"/>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49510" y="3280442"/>
              <a:ext cx="14287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83" descr="newsjournal-logo%2Bdelaware">
              <a:hlinkClick r:id="rId33"/>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763326" y="296454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5" descr="bellinghamHeraldLogo">
              <a:hlinkClick r:id="rId35"/>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425773" y="2393193"/>
              <a:ext cx="1133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0"/>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4151312" y="5453815"/>
              <a:ext cx="12192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Connector 23">
              <a:extLst/>
            </p:cNvPr>
            <p:cNvCxnSpPr/>
            <p:nvPr/>
          </p:nvCxnSpPr>
          <p:spPr>
            <a:xfrm>
              <a:off x="304800" y="2209278"/>
              <a:ext cx="8610600" cy="0"/>
            </a:xfrm>
            <a:prstGeom prst="line">
              <a:avLst/>
            </a:prstGeom>
            <a:ln w="12700">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a:extLst/>
            </p:cNvPr>
            <p:cNvCxnSpPr/>
            <p:nvPr/>
          </p:nvCxnSpPr>
          <p:spPr>
            <a:xfrm>
              <a:off x="304800" y="2895396"/>
              <a:ext cx="8610600" cy="0"/>
            </a:xfrm>
            <a:prstGeom prst="line">
              <a:avLst/>
            </a:prstGeom>
            <a:ln w="12700">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a:extLst/>
            </p:cNvPr>
            <p:cNvCxnSpPr/>
            <p:nvPr/>
          </p:nvCxnSpPr>
          <p:spPr>
            <a:xfrm>
              <a:off x="304800" y="3809846"/>
              <a:ext cx="8610600" cy="0"/>
            </a:xfrm>
            <a:prstGeom prst="line">
              <a:avLst/>
            </a:prstGeom>
            <a:ln w="12700">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a:extLst/>
            </p:cNvPr>
            <p:cNvCxnSpPr/>
            <p:nvPr/>
          </p:nvCxnSpPr>
          <p:spPr>
            <a:xfrm>
              <a:off x="304800" y="4494839"/>
              <a:ext cx="8610600" cy="0"/>
            </a:xfrm>
            <a:prstGeom prst="line">
              <a:avLst/>
            </a:prstGeom>
            <a:ln w="12700">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a:extLst/>
            </p:cNvPr>
            <p:cNvCxnSpPr/>
            <p:nvPr/>
          </p:nvCxnSpPr>
          <p:spPr>
            <a:xfrm>
              <a:off x="304800" y="5332803"/>
              <a:ext cx="8610600" cy="0"/>
            </a:xfrm>
            <a:prstGeom prst="line">
              <a:avLst/>
            </a:prstGeom>
            <a:ln w="12700">
              <a:prstDash val="solid"/>
            </a:ln>
          </p:spPr>
          <p:style>
            <a:lnRef idx="1">
              <a:schemeClr val="accent1"/>
            </a:lnRef>
            <a:fillRef idx="0">
              <a:schemeClr val="accent1"/>
            </a:fillRef>
            <a:effectRef idx="0">
              <a:schemeClr val="accent1"/>
            </a:effectRef>
            <a:fontRef idx="minor">
              <a:schemeClr val="tx1"/>
            </a:fontRef>
          </p:style>
        </p:cxnSp>
        <p:pic>
          <p:nvPicPr>
            <p:cNvPr id="29" name="Picture 2" descr="http://t1.gstatic.com/images?q=tbn:YkSZBc9tX19qcM:http://www.listitonrealtor.com/xSites/Agents/ListItOnRealtorcom/Content/UploadedFiles/REALTOR.com-logo-w_tag.gif">
              <a:hlinkClick r:id="rId38"/>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90525" y="1479550"/>
              <a:ext cx="142875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descr="C:\Users\callamic\Documents\landwatch.jpg"/>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101044" y="5486400"/>
              <a:ext cx="1563624" cy="294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4"/>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841347" y="3870626"/>
              <a:ext cx="1845945" cy="60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5"/>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7200900" y="4547683"/>
              <a:ext cx="1485900" cy="72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6"/>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4325540" y="4598113"/>
              <a:ext cx="2550319" cy="714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40325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F3D88015-57E7-4F15-A73D-B486717F888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76378"/>
            <a:ext cx="2471677" cy="1033444"/>
          </a:xfrm>
        </p:spPr>
      </p:pic>
      <p:sp>
        <p:nvSpPr>
          <p:cNvPr id="3" name="Title 1">
            <a:extLst/>
          </p:cNvPr>
          <p:cNvSpPr>
            <a:spLocks noGrp="1"/>
          </p:cNvSpPr>
          <p:nvPr>
            <p:ph type="title"/>
          </p:nvPr>
        </p:nvSpPr>
        <p:spPr>
          <a:xfrm>
            <a:off x="782955" y="1216255"/>
            <a:ext cx="5505450" cy="628650"/>
          </a:xfrm>
        </p:spPr>
        <p:txBody>
          <a:bodyPr>
            <a:normAutofit/>
          </a:bodyPr>
          <a:lstStyle/>
          <a:p>
            <a:pPr algn="ctr" eaLnBrk="1" hangingPunct="1">
              <a:defRPr/>
            </a:pPr>
            <a:r>
              <a:rPr lang="en-US" sz="2400" b="1" i="1" dirty="0">
                <a:solidFill>
                  <a:srgbClr val="646464"/>
                </a:solidFill>
                <a:latin typeface="Century Gothic" panose="020B0502020202020204" pitchFamily="34" charset="0"/>
              </a:rPr>
              <a:t>FRONT DESK APPOINTMENT CENTER</a:t>
            </a:r>
          </a:p>
        </p:txBody>
      </p:sp>
      <p:sp>
        <p:nvSpPr>
          <p:cNvPr id="4" name="Text Placeholder 3"/>
          <p:cNvSpPr txBox="1">
            <a:spLocks/>
          </p:cNvSpPr>
          <p:nvPr/>
        </p:nvSpPr>
        <p:spPr>
          <a:xfrm>
            <a:off x="782955" y="2363705"/>
            <a:ext cx="5295900" cy="17907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Oakes" panose="000004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akes" panose="000004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akes" panose="000004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akes" panose="000004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akes" panose="000004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ltLang="en-US" sz="1400" dirty="0">
                <a:latin typeface="+mn-lt"/>
              </a:rPr>
              <a:t>There are real estate companies that do not handle their own appointment settings. They have an outside vendor set the appointments.  We at CENTURY 21 ADVANCE have an in-house appointment staff.  We use software to manage appointments to keep track of things.  You will get personal attention from our own staff who you will get to know and trust.  You can receive requests via phone, email or text, your choice!  </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271236" y="4789488"/>
            <a:ext cx="2528887" cy="1685924"/>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4892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F3D88015-57E7-4F15-A73D-B486717F888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76378"/>
            <a:ext cx="2471677" cy="1033444"/>
          </a:xfrm>
        </p:spPr>
      </p:pic>
      <p:sp>
        <p:nvSpPr>
          <p:cNvPr id="3" name="Title 1">
            <a:extLst/>
          </p:cNvPr>
          <p:cNvSpPr>
            <a:spLocks noGrp="1"/>
          </p:cNvSpPr>
          <p:nvPr>
            <p:ph type="title"/>
          </p:nvPr>
        </p:nvSpPr>
        <p:spPr>
          <a:xfrm>
            <a:off x="510540" y="693100"/>
            <a:ext cx="6118860" cy="1247628"/>
          </a:xfrm>
        </p:spPr>
        <p:txBody>
          <a:bodyPr>
            <a:normAutofit fontScale="90000"/>
          </a:bodyPr>
          <a:lstStyle/>
          <a:p>
            <a:pPr algn="ctr">
              <a:defRPr/>
            </a:pPr>
            <a:r>
              <a:rPr lang="en-US" altLang="en-US" sz="2400" b="1" dirty="0">
                <a:solidFill>
                  <a:srgbClr val="58585B"/>
                </a:solidFill>
              </a:rPr>
              <a:t/>
            </a:r>
            <a:br>
              <a:rPr lang="en-US" altLang="en-US" sz="2400" b="1" dirty="0">
                <a:solidFill>
                  <a:srgbClr val="58585B"/>
                </a:solidFill>
              </a:rPr>
            </a:br>
            <a:r>
              <a:rPr lang="en-US" altLang="en-US" sz="2400" b="1" dirty="0">
                <a:solidFill>
                  <a:srgbClr val="58585B"/>
                </a:solidFill>
              </a:rPr>
              <a:t/>
            </a:r>
            <a:br>
              <a:rPr lang="en-US" altLang="en-US" sz="2400" b="1" dirty="0">
                <a:solidFill>
                  <a:srgbClr val="58585B"/>
                </a:solidFill>
              </a:rPr>
            </a:br>
            <a:r>
              <a:rPr lang="en-US" altLang="en-US" sz="2400" b="1" dirty="0">
                <a:solidFill>
                  <a:srgbClr val="58585B"/>
                </a:solidFill>
              </a:rPr>
              <a:t/>
            </a:r>
            <a:br>
              <a:rPr lang="en-US" altLang="en-US" sz="2400" b="1" dirty="0">
                <a:solidFill>
                  <a:srgbClr val="58585B"/>
                </a:solidFill>
              </a:rPr>
            </a:br>
            <a:r>
              <a:rPr lang="en-US" altLang="en-US" sz="2700" b="1" dirty="0">
                <a:solidFill>
                  <a:srgbClr val="58585B"/>
                </a:solidFill>
                <a:latin typeface="Century Gothic" panose="020B0502020202020204" pitchFamily="34" charset="0"/>
              </a:rPr>
              <a:t>Factors that Influence the Value of your Home</a:t>
            </a:r>
            <a:r>
              <a:rPr lang="en-US" altLang="en-US" sz="2700" b="1" dirty="0">
                <a:solidFill>
                  <a:srgbClr val="000000"/>
                </a:solidFill>
                <a:latin typeface="Century Gothic" panose="020B0502020202020204" pitchFamily="34" charset="0"/>
              </a:rPr>
              <a:t/>
            </a:r>
            <a:br>
              <a:rPr lang="en-US" altLang="en-US" sz="2700" b="1" dirty="0">
                <a:solidFill>
                  <a:srgbClr val="000000"/>
                </a:solidFill>
                <a:latin typeface="Century Gothic" panose="020B0502020202020204" pitchFamily="34" charset="0"/>
              </a:rPr>
            </a:br>
            <a:endParaRPr lang="en-US" sz="2700" b="1" dirty="0">
              <a:latin typeface="Century Gothic" panose="020B0502020202020204" pitchFamily="34" charset="0"/>
            </a:endParaRPr>
          </a:p>
        </p:txBody>
      </p:sp>
      <p:pic>
        <p:nvPicPr>
          <p:cNvPr id="4" name="Content Placeholder 4" descr="your_listing_pri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99160" y="2273701"/>
            <a:ext cx="5429250" cy="3832225"/>
          </a:xfrm>
          <a:prstGeom prst="rect">
            <a:avLst/>
          </a:prstGeom>
        </p:spPr>
      </p:pic>
      <p:sp>
        <p:nvSpPr>
          <p:cNvPr id="6" name="Rectangle 5"/>
          <p:cNvSpPr>
            <a:spLocks noChangeArrowheads="1"/>
          </p:cNvSpPr>
          <p:nvPr/>
        </p:nvSpPr>
        <p:spPr bwMode="auto">
          <a:xfrm>
            <a:off x="757177" y="6518910"/>
            <a:ext cx="635793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spcBef>
                <a:spcPct val="0"/>
              </a:spcBef>
              <a:buFontTx/>
              <a:buNone/>
            </a:pPr>
            <a:r>
              <a:rPr lang="en-US" altLang="en-US" sz="1400" b="0" u="sng" dirty="0">
                <a:solidFill>
                  <a:srgbClr val="000000"/>
                </a:solidFill>
                <a:latin typeface="Calibri" panose="020F0502020204030204" pitchFamily="34" charset="0"/>
              </a:rPr>
              <a:t>FACTORS THAT HAVE</a:t>
            </a:r>
            <a:r>
              <a:rPr lang="en-US" altLang="en-US" sz="1400" b="0" u="sng" dirty="0">
                <a:solidFill>
                  <a:srgbClr val="EEB111"/>
                </a:solidFill>
                <a:latin typeface="Calibri" panose="020F0502020204030204" pitchFamily="34" charset="0"/>
              </a:rPr>
              <a:t> </a:t>
            </a:r>
            <a:r>
              <a:rPr lang="en-US" altLang="en-US" sz="1400" u="sng" dirty="0">
                <a:latin typeface="Calibri" panose="020F0502020204030204" pitchFamily="34" charset="0"/>
              </a:rPr>
              <a:t>NO IMPACT </a:t>
            </a:r>
            <a:r>
              <a:rPr lang="en-US" altLang="en-US" sz="1400" b="0" u="sng" dirty="0">
                <a:solidFill>
                  <a:srgbClr val="000000"/>
                </a:solidFill>
                <a:latin typeface="Calibri" panose="020F0502020204030204" pitchFamily="34" charset="0"/>
              </a:rPr>
              <a:t>ON THE CURRENT VALUE OF YOUR HOME:</a:t>
            </a:r>
          </a:p>
          <a:p>
            <a:pPr>
              <a:spcBef>
                <a:spcPct val="0"/>
              </a:spcBef>
              <a:buFontTx/>
              <a:buNone/>
            </a:pPr>
            <a:endParaRPr lang="en-US" altLang="en-US" sz="1400" b="0" dirty="0">
              <a:solidFill>
                <a:srgbClr val="000000"/>
              </a:solidFill>
              <a:latin typeface="Calibri" panose="020F0502020204030204" pitchFamily="34" charset="0"/>
            </a:endParaRPr>
          </a:p>
          <a:p>
            <a:pPr>
              <a:spcBef>
                <a:spcPct val="0"/>
              </a:spcBef>
              <a:buFontTx/>
              <a:buNone/>
            </a:pPr>
            <a:r>
              <a:rPr lang="en-US" altLang="en-US" sz="1400" b="0" dirty="0">
                <a:solidFill>
                  <a:srgbClr val="000000"/>
                </a:solidFill>
                <a:latin typeface="Calibri" panose="020F0502020204030204" pitchFamily="34" charset="0"/>
              </a:rPr>
              <a:t>  What you paid for it.</a:t>
            </a:r>
          </a:p>
          <a:p>
            <a:pPr>
              <a:spcBef>
                <a:spcPct val="0"/>
              </a:spcBef>
              <a:buFontTx/>
              <a:buNone/>
            </a:pPr>
            <a:r>
              <a:rPr lang="en-US" altLang="en-US" sz="1400" b="0" dirty="0">
                <a:solidFill>
                  <a:srgbClr val="000000"/>
                </a:solidFill>
                <a:latin typeface="Calibri" panose="020F0502020204030204" pitchFamily="34" charset="0"/>
              </a:rPr>
              <a:t>  Certain investments made in the property. </a:t>
            </a:r>
          </a:p>
          <a:p>
            <a:pPr>
              <a:spcBef>
                <a:spcPct val="0"/>
              </a:spcBef>
              <a:buFontTx/>
              <a:buNone/>
            </a:pPr>
            <a:r>
              <a:rPr lang="en-US" altLang="en-US" sz="1400" b="0" dirty="0">
                <a:solidFill>
                  <a:srgbClr val="000000"/>
                </a:solidFill>
                <a:latin typeface="Calibri" panose="020F0502020204030204" pitchFamily="34" charset="0"/>
              </a:rPr>
              <a:t>  What you want to net from the sale.</a:t>
            </a:r>
          </a:p>
          <a:p>
            <a:pPr>
              <a:spcBef>
                <a:spcPct val="0"/>
              </a:spcBef>
              <a:buFontTx/>
              <a:buNone/>
            </a:pPr>
            <a:r>
              <a:rPr lang="en-US" altLang="en-US" sz="1400" b="0" dirty="0">
                <a:solidFill>
                  <a:srgbClr val="000000"/>
                </a:solidFill>
                <a:latin typeface="Calibri" panose="020F0502020204030204" pitchFamily="34" charset="0"/>
              </a:rPr>
              <a:t>  What those outside the industry believe the property is worth.</a:t>
            </a:r>
          </a:p>
        </p:txBody>
      </p:sp>
    </p:spTree>
    <p:extLst>
      <p:ext uri="{BB962C8B-B14F-4D97-AF65-F5344CB8AC3E}">
        <p14:creationId xmlns:p14="http://schemas.microsoft.com/office/powerpoint/2010/main" val="1011928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F3D88015-57E7-4F15-A73D-B486717F888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76378"/>
            <a:ext cx="2471677" cy="1033444"/>
          </a:xfrm>
        </p:spPr>
      </p:pic>
      <p:sp>
        <p:nvSpPr>
          <p:cNvPr id="3" name="Title 1">
            <a:extLst/>
          </p:cNvPr>
          <p:cNvSpPr>
            <a:spLocks noGrp="1"/>
          </p:cNvSpPr>
          <p:nvPr>
            <p:ph type="title"/>
          </p:nvPr>
        </p:nvSpPr>
        <p:spPr>
          <a:xfrm>
            <a:off x="670949" y="1033126"/>
            <a:ext cx="6172200" cy="1055688"/>
          </a:xfrm>
        </p:spPr>
        <p:txBody>
          <a:bodyPr>
            <a:noAutofit/>
          </a:bodyPr>
          <a:lstStyle/>
          <a:p>
            <a:pPr algn="ctr">
              <a:defRPr/>
            </a:pPr>
            <a:r>
              <a:rPr lang="en-US" altLang="en-US" sz="2400" b="1" dirty="0">
                <a:solidFill>
                  <a:srgbClr val="000000"/>
                </a:solidFill>
                <a:latin typeface="Century Gothic" panose="020B0502020202020204" pitchFamily="34" charset="0"/>
                <a:ea typeface="ＭＳ Ｐゴシック" pitchFamily="34" charset="-128"/>
              </a:rPr>
              <a:t/>
            </a:r>
            <a:br>
              <a:rPr lang="en-US" altLang="en-US" sz="2400" b="1" dirty="0">
                <a:solidFill>
                  <a:srgbClr val="000000"/>
                </a:solidFill>
                <a:latin typeface="Century Gothic" panose="020B0502020202020204" pitchFamily="34" charset="0"/>
                <a:ea typeface="ＭＳ Ｐゴシック" pitchFamily="34" charset="-128"/>
              </a:rPr>
            </a:br>
            <a:r>
              <a:rPr lang="en-US" altLang="en-US" sz="2400" b="1" dirty="0">
                <a:solidFill>
                  <a:srgbClr val="000000"/>
                </a:solidFill>
                <a:latin typeface="Century Gothic" panose="020B0502020202020204" pitchFamily="34" charset="0"/>
                <a:ea typeface="ＭＳ Ｐゴシック" pitchFamily="34" charset="-128"/>
              </a:rPr>
              <a:t>Pricing Your Home To Sell</a:t>
            </a:r>
            <a:br>
              <a:rPr lang="en-US" altLang="en-US" sz="2400" b="1" dirty="0">
                <a:solidFill>
                  <a:srgbClr val="000000"/>
                </a:solidFill>
                <a:latin typeface="Century Gothic" panose="020B0502020202020204" pitchFamily="34" charset="0"/>
                <a:ea typeface="ＭＳ Ｐゴシック" pitchFamily="34" charset="-128"/>
              </a:rPr>
            </a:br>
            <a:endParaRPr lang="en-US" sz="2400" b="1" dirty="0">
              <a:latin typeface="Century Gothic" panose="020B0502020202020204" pitchFamily="34" charset="0"/>
            </a:endParaRPr>
          </a:p>
        </p:txBody>
      </p:sp>
      <p:pic>
        <p:nvPicPr>
          <p:cNvPr id="4"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602395" y="2111058"/>
            <a:ext cx="2952669" cy="1968446"/>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3"/>
          <p:cNvGrpSpPr>
            <a:grpSpLocks/>
          </p:cNvGrpSpPr>
          <p:nvPr/>
        </p:nvGrpSpPr>
        <p:grpSpPr bwMode="auto">
          <a:xfrm>
            <a:off x="560070" y="2088814"/>
            <a:ext cx="3048000" cy="2363788"/>
            <a:chOff x="723900" y="1504860"/>
            <a:chExt cx="3475567" cy="1725124"/>
          </a:xfrm>
        </p:grpSpPr>
        <p:sp>
          <p:nvSpPr>
            <p:cNvPr id="7" name="Rectangle 1"/>
            <p:cNvSpPr>
              <a:spLocks noChangeArrowheads="1"/>
            </p:cNvSpPr>
            <p:nvPr/>
          </p:nvSpPr>
          <p:spPr bwMode="auto">
            <a:xfrm>
              <a:off x="723900" y="1504860"/>
              <a:ext cx="2628841" cy="384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b="1">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spcBef>
                  <a:spcPct val="0"/>
                </a:spcBef>
                <a:buFontTx/>
                <a:buNone/>
              </a:pPr>
              <a:r>
                <a:rPr lang="en-US" altLang="en-US" sz="2000" u="sng">
                  <a:solidFill>
                    <a:srgbClr val="58585B"/>
                  </a:solidFill>
                </a:rPr>
                <a:t>Intelligent Pricing</a:t>
              </a:r>
              <a:endParaRPr lang="en-US" altLang="en-US" sz="2000" u="sng">
                <a:solidFill>
                  <a:srgbClr val="000000"/>
                </a:solidFill>
              </a:endParaRPr>
            </a:p>
          </p:txBody>
        </p:sp>
        <p:sp>
          <p:nvSpPr>
            <p:cNvPr id="8" name="Rectangle 2"/>
            <p:cNvSpPr>
              <a:spLocks noChangeArrowheads="1"/>
            </p:cNvSpPr>
            <p:nvPr/>
          </p:nvSpPr>
          <p:spPr bwMode="auto">
            <a:xfrm>
              <a:off x="723900" y="1904970"/>
              <a:ext cx="3475567" cy="1325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spcBef>
                  <a:spcPct val="0"/>
                </a:spcBef>
                <a:buFontTx/>
                <a:buNone/>
              </a:pPr>
              <a:r>
                <a:rPr lang="en-US" altLang="en-US" sz="1400" b="0" dirty="0">
                  <a:solidFill>
                    <a:srgbClr val="000000"/>
                  </a:solidFill>
                  <a:latin typeface="Calibri" panose="020F0502020204030204" pitchFamily="34" charset="0"/>
                </a:rPr>
                <a:t>By pricing your property at market value, you expose it to a much greater percentage of prospective buyers.</a:t>
              </a:r>
            </a:p>
            <a:p>
              <a:pPr eaLnBrk="1" hangingPunct="1">
                <a:spcBef>
                  <a:spcPct val="0"/>
                </a:spcBef>
                <a:buFontTx/>
                <a:buNone/>
              </a:pPr>
              <a:endParaRPr lang="en-US" altLang="en-US" sz="1400" b="0" dirty="0">
                <a:solidFill>
                  <a:srgbClr val="000000"/>
                </a:solidFill>
                <a:latin typeface="Calibri" panose="020F0502020204030204" pitchFamily="34" charset="0"/>
              </a:endParaRPr>
            </a:p>
            <a:p>
              <a:pPr eaLnBrk="1" hangingPunct="1">
                <a:spcBef>
                  <a:spcPct val="0"/>
                </a:spcBef>
                <a:buFontTx/>
                <a:buNone/>
              </a:pPr>
              <a:r>
                <a:rPr lang="en-US" altLang="en-US" sz="1400" b="0" dirty="0">
                  <a:solidFill>
                    <a:srgbClr val="000000"/>
                  </a:solidFill>
                  <a:latin typeface="Calibri" panose="020F0502020204030204" pitchFamily="34" charset="0"/>
                </a:rPr>
                <a:t>This increases your chances for a sale while ensuring a final sale price that properly reflects the market value of your home.</a:t>
              </a:r>
            </a:p>
          </p:txBody>
        </p:sp>
      </p:grpSp>
      <p:sp>
        <p:nvSpPr>
          <p:cNvPr id="9" name="Rectangle 10"/>
          <p:cNvSpPr>
            <a:spLocks noChangeArrowheads="1"/>
          </p:cNvSpPr>
          <p:nvPr/>
        </p:nvSpPr>
        <p:spPr bwMode="auto">
          <a:xfrm>
            <a:off x="3596640" y="4421346"/>
            <a:ext cx="4503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hangingPunct="1">
              <a:spcBef>
                <a:spcPct val="0"/>
              </a:spcBef>
              <a:buFontTx/>
              <a:buNone/>
            </a:pPr>
            <a:r>
              <a:rPr lang="en-US" altLang="en-US" sz="1800" u="sng" dirty="0">
                <a:solidFill>
                  <a:srgbClr val="58585B"/>
                </a:solidFill>
              </a:rPr>
              <a:t>Activity vs. Timing</a:t>
            </a:r>
            <a:endParaRPr lang="en-US" altLang="en-US" sz="1800" u="sng" dirty="0">
              <a:solidFill>
                <a:srgbClr val="000000"/>
              </a:solidFill>
              <a:latin typeface="Calibri" panose="020F0502020204030204" pitchFamily="34" charset="0"/>
            </a:endParaRPr>
          </a:p>
        </p:txBody>
      </p:sp>
      <p:sp>
        <p:nvSpPr>
          <p:cNvPr id="10" name="Rectangle 13"/>
          <p:cNvSpPr>
            <a:spLocks noChangeArrowheads="1"/>
          </p:cNvSpPr>
          <p:nvPr/>
        </p:nvSpPr>
        <p:spPr bwMode="auto">
          <a:xfrm>
            <a:off x="3554730" y="4899060"/>
            <a:ext cx="3048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spcBef>
                <a:spcPct val="0"/>
              </a:spcBef>
              <a:buFontTx/>
              <a:buNone/>
            </a:pPr>
            <a:r>
              <a:rPr lang="en-US" altLang="en-US" sz="1400" b="0" dirty="0">
                <a:solidFill>
                  <a:srgbClr val="000000"/>
                </a:solidFill>
                <a:latin typeface="Calibri" panose="020F0502020204030204" pitchFamily="34" charset="0"/>
              </a:rPr>
              <a:t>A property attracts the most attention, excitement and interest from the real estate community and potential buyers when it is first listed on the market. </a:t>
            </a:r>
          </a:p>
          <a:p>
            <a:pPr>
              <a:spcBef>
                <a:spcPct val="0"/>
              </a:spcBef>
              <a:buFontTx/>
              <a:buNone/>
            </a:pPr>
            <a:endParaRPr lang="en-US" altLang="en-US" sz="1400" b="0" dirty="0">
              <a:solidFill>
                <a:srgbClr val="000000"/>
              </a:solidFill>
              <a:latin typeface="Calibri" panose="020F0502020204030204" pitchFamily="34" charset="0"/>
            </a:endParaRPr>
          </a:p>
          <a:p>
            <a:pPr>
              <a:spcBef>
                <a:spcPct val="0"/>
              </a:spcBef>
              <a:buFontTx/>
              <a:buNone/>
            </a:pPr>
            <a:r>
              <a:rPr lang="en-US" altLang="en-US" sz="1400" b="0" dirty="0">
                <a:solidFill>
                  <a:srgbClr val="000000"/>
                </a:solidFill>
                <a:latin typeface="Calibri" panose="020F0502020204030204" pitchFamily="34" charset="0"/>
              </a:rPr>
              <a:t>Improper pricing at the time of initial listing misses out on this peak interest period and may result in your property languishing on the market. </a:t>
            </a:r>
          </a:p>
        </p:txBody>
      </p:sp>
      <p:sp>
        <p:nvSpPr>
          <p:cNvPr id="2" name="Rectangle 1"/>
          <p:cNvSpPr/>
          <p:nvPr/>
        </p:nvSpPr>
        <p:spPr>
          <a:xfrm>
            <a:off x="685800" y="4978594"/>
            <a:ext cx="2539926" cy="369332"/>
          </a:xfrm>
          <a:prstGeom prst="rect">
            <a:avLst/>
          </a:prstGeom>
        </p:spPr>
        <p:txBody>
          <a:bodyPr wrap="none">
            <a:spAutoFit/>
          </a:bodyPr>
          <a:lstStyle/>
          <a:p>
            <a:pPr>
              <a:spcBef>
                <a:spcPct val="0"/>
              </a:spcBef>
              <a:buFontTx/>
              <a:buNone/>
            </a:pPr>
            <a:r>
              <a:rPr lang="en-US" altLang="en-US" b="1" u="sng" dirty="0">
                <a:solidFill>
                  <a:srgbClr val="58585B"/>
                </a:solidFill>
                <a:latin typeface="Calibri" panose="020F0502020204030204" pitchFamily="34" charset="0"/>
              </a:rPr>
              <a:t>The Effect of Overpricing</a:t>
            </a:r>
            <a:endParaRPr lang="en-US" altLang="en-US" b="1" u="sng" dirty="0">
              <a:solidFill>
                <a:srgbClr val="000000"/>
              </a:solidFill>
              <a:latin typeface="Calibri" panose="020F0502020204030204" pitchFamily="34" charset="0"/>
            </a:endParaRPr>
          </a:p>
        </p:txBody>
      </p:sp>
      <p:sp>
        <p:nvSpPr>
          <p:cNvPr id="11" name="Rectangle 12"/>
          <p:cNvSpPr>
            <a:spLocks noChangeArrowheads="1"/>
          </p:cNvSpPr>
          <p:nvPr/>
        </p:nvSpPr>
        <p:spPr bwMode="auto">
          <a:xfrm rot="10800000" flipV="1">
            <a:off x="685800" y="5458882"/>
            <a:ext cx="2819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spcBef>
                <a:spcPct val="0"/>
              </a:spcBef>
              <a:buFontTx/>
              <a:buNone/>
            </a:pPr>
            <a:r>
              <a:rPr lang="en-US" altLang="en-US" sz="1400" b="0" dirty="0">
                <a:solidFill>
                  <a:srgbClr val="000000"/>
                </a:solidFill>
                <a:latin typeface="Calibri" panose="020F0502020204030204" pitchFamily="34" charset="0"/>
              </a:rPr>
              <a:t>Improper pricing may lead to a below market value sale price, or even worse, no sale at all. </a:t>
            </a:r>
          </a:p>
          <a:p>
            <a:pPr>
              <a:spcBef>
                <a:spcPct val="0"/>
              </a:spcBef>
              <a:buFontTx/>
              <a:buNone/>
            </a:pPr>
            <a:endParaRPr lang="en-US" altLang="en-US" sz="1400" b="0" dirty="0">
              <a:solidFill>
                <a:srgbClr val="000000"/>
              </a:solidFill>
              <a:latin typeface="Calibri" panose="020F0502020204030204" pitchFamily="34" charset="0"/>
            </a:endParaRPr>
          </a:p>
          <a:p>
            <a:pPr>
              <a:spcBef>
                <a:spcPct val="0"/>
              </a:spcBef>
              <a:buFontTx/>
              <a:buNone/>
            </a:pPr>
            <a:r>
              <a:rPr lang="en-US" altLang="en-US" sz="1400" b="0" dirty="0">
                <a:solidFill>
                  <a:srgbClr val="000000"/>
                </a:solidFill>
                <a:latin typeface="Calibri" panose="020F0502020204030204" pitchFamily="34" charset="0"/>
              </a:rPr>
              <a:t>Your home has the highest chances for a fruitful sale when it is new on the market and the price is reasonably established</a:t>
            </a:r>
          </a:p>
        </p:txBody>
      </p:sp>
    </p:spTree>
    <p:extLst>
      <p:ext uri="{BB962C8B-B14F-4D97-AF65-F5344CB8AC3E}">
        <p14:creationId xmlns:p14="http://schemas.microsoft.com/office/powerpoint/2010/main" val="1109533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F3D88015-57E7-4F15-A73D-B486717F888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76378"/>
            <a:ext cx="2471677" cy="1033444"/>
          </a:xfrm>
        </p:spPr>
      </p:pic>
      <p:pic>
        <p:nvPicPr>
          <p:cNvPr id="4" name="Picture 5" descr="Purpose_of_presentat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3356" y="1897381"/>
            <a:ext cx="3465157" cy="1039212"/>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824345" y="3228111"/>
            <a:ext cx="5810250" cy="57150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Oakes" panose="000004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akes" panose="000004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akes" panose="000004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akes" panose="000004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akes" panose="000004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ct val="0"/>
              </a:spcBef>
              <a:buFont typeface="Arial" charset="0"/>
              <a:buChar char="•"/>
              <a:defRPr/>
            </a:pPr>
            <a:r>
              <a:rPr lang="en-US" altLang="en-US" sz="1600" dirty="0">
                <a:latin typeface="+mn-lt"/>
                <a:ea typeface="ＭＳ Ｐゴシック" pitchFamily="34" charset="-128"/>
              </a:rPr>
              <a:t>Understand your goals, objectives and expectations…it</a:t>
            </a:r>
            <a:r>
              <a:rPr lang="en-US" altLang="en-US" sz="1600" dirty="0">
                <a:latin typeface="+mn-lt"/>
              </a:rPr>
              <a:t> is</a:t>
            </a:r>
            <a:r>
              <a:rPr lang="en-US" altLang="ja-JP" sz="1600" dirty="0">
                <a:latin typeface="+mn-lt"/>
              </a:rPr>
              <a:t> all </a:t>
            </a:r>
          </a:p>
          <a:p>
            <a:pPr marL="0" indent="0">
              <a:spcBef>
                <a:spcPct val="0"/>
              </a:spcBef>
              <a:buNone/>
              <a:defRPr/>
            </a:pPr>
            <a:r>
              <a:rPr lang="en-US" altLang="ja-JP" sz="1600" dirty="0">
                <a:latin typeface="+mn-lt"/>
              </a:rPr>
              <a:t>    about you!</a:t>
            </a:r>
          </a:p>
          <a:p>
            <a:pPr>
              <a:spcBef>
                <a:spcPct val="0"/>
              </a:spcBef>
              <a:buFont typeface="Arial" charset="0"/>
              <a:buChar char="•"/>
              <a:defRPr/>
            </a:pPr>
            <a:endParaRPr lang="en-US" altLang="en-US" sz="1600" dirty="0">
              <a:latin typeface="+mn-lt"/>
              <a:ea typeface="ＭＳ Ｐゴシック" pitchFamily="34" charset="-128"/>
            </a:endParaRPr>
          </a:p>
          <a:p>
            <a:pPr>
              <a:spcBef>
                <a:spcPct val="0"/>
              </a:spcBef>
              <a:buFont typeface="Arial" charset="0"/>
              <a:buChar char="•"/>
              <a:defRPr/>
            </a:pPr>
            <a:r>
              <a:rPr lang="en-US" altLang="en-US" sz="1600" dirty="0">
                <a:latin typeface="+mn-lt"/>
                <a:ea typeface="ＭＳ Ｐゴシック" pitchFamily="34" charset="-128"/>
              </a:rPr>
              <a:t>Understand your home and it</a:t>
            </a:r>
            <a:r>
              <a:rPr lang="en-US" altLang="ja-JP" sz="1600" dirty="0">
                <a:latin typeface="+mn-lt"/>
              </a:rPr>
              <a:t>s valuable features and benefits.</a:t>
            </a:r>
          </a:p>
          <a:p>
            <a:pPr>
              <a:spcBef>
                <a:spcPct val="0"/>
              </a:spcBef>
              <a:buFont typeface="Arial" charset="0"/>
              <a:buChar char="•"/>
              <a:defRPr/>
            </a:pPr>
            <a:endParaRPr lang="en-US" altLang="en-US" sz="1600" dirty="0">
              <a:latin typeface="+mn-lt"/>
              <a:ea typeface="ＭＳ Ｐゴシック" pitchFamily="34" charset="-128"/>
            </a:endParaRPr>
          </a:p>
          <a:p>
            <a:pPr>
              <a:spcBef>
                <a:spcPct val="0"/>
              </a:spcBef>
              <a:buFont typeface="Arial" charset="0"/>
              <a:buChar char="•"/>
              <a:defRPr/>
            </a:pPr>
            <a:r>
              <a:rPr lang="en-US" altLang="en-US" sz="1600" dirty="0">
                <a:latin typeface="+mn-lt"/>
                <a:ea typeface="ＭＳ Ｐゴシック" pitchFamily="34" charset="-128"/>
              </a:rPr>
              <a:t>Discuss the benefits of listing your home with a professional at CENTURY 21 Advance Realty.</a:t>
            </a:r>
          </a:p>
          <a:p>
            <a:pPr>
              <a:spcBef>
                <a:spcPct val="0"/>
              </a:spcBef>
              <a:buFont typeface="Arial" charset="0"/>
              <a:buChar char="•"/>
              <a:defRPr/>
            </a:pPr>
            <a:endParaRPr lang="en-US" altLang="en-US" sz="1600" dirty="0">
              <a:latin typeface="+mn-lt"/>
              <a:ea typeface="ＭＳ Ｐゴシック" pitchFamily="34" charset="-128"/>
            </a:endParaRPr>
          </a:p>
          <a:p>
            <a:pPr>
              <a:spcBef>
                <a:spcPct val="0"/>
              </a:spcBef>
              <a:buFont typeface="Arial" charset="0"/>
              <a:buChar char="•"/>
              <a:defRPr/>
            </a:pPr>
            <a:r>
              <a:rPr lang="en-US" altLang="en-US" sz="1600" dirty="0">
                <a:latin typeface="+mn-lt"/>
                <a:ea typeface="ＭＳ Ｐゴシック" pitchFamily="34" charset="-128"/>
              </a:rPr>
              <a:t>Discuss our local market presence and my professional representation services.</a:t>
            </a:r>
          </a:p>
          <a:p>
            <a:pPr>
              <a:spcBef>
                <a:spcPct val="0"/>
              </a:spcBef>
              <a:buFont typeface="Arial" charset="0"/>
              <a:buChar char="•"/>
              <a:defRPr/>
            </a:pPr>
            <a:endParaRPr lang="en-US" altLang="en-US" sz="1600" dirty="0">
              <a:latin typeface="+mn-lt"/>
              <a:ea typeface="ＭＳ Ｐゴシック" pitchFamily="34" charset="-128"/>
            </a:endParaRPr>
          </a:p>
          <a:p>
            <a:pPr>
              <a:spcBef>
                <a:spcPts val="0"/>
              </a:spcBef>
              <a:defRPr/>
            </a:pPr>
            <a:r>
              <a:rPr lang="en-US" sz="1600" dirty="0">
                <a:latin typeface="+mn-lt"/>
              </a:rPr>
              <a:t>Discuss current market conditions and market data to establish the market value of your home.</a:t>
            </a:r>
          </a:p>
          <a:p>
            <a:pPr>
              <a:spcBef>
                <a:spcPts val="0"/>
              </a:spcBef>
              <a:defRPr/>
            </a:pPr>
            <a:endParaRPr lang="en-US" sz="1600" dirty="0">
              <a:latin typeface="+mn-lt"/>
            </a:endParaRPr>
          </a:p>
          <a:p>
            <a:pPr>
              <a:spcBef>
                <a:spcPts val="0"/>
              </a:spcBef>
              <a:defRPr/>
            </a:pPr>
            <a:r>
              <a:rPr lang="en-US" sz="1600" dirty="0">
                <a:latin typeface="+mn-lt"/>
              </a:rPr>
              <a:t>Discuss your pricing thoughts and pricing strategies.</a:t>
            </a:r>
          </a:p>
          <a:p>
            <a:pPr>
              <a:spcBef>
                <a:spcPts val="0"/>
              </a:spcBef>
              <a:defRPr/>
            </a:pPr>
            <a:endParaRPr lang="en-US" sz="1600" dirty="0">
              <a:latin typeface="+mn-lt"/>
            </a:endParaRPr>
          </a:p>
          <a:p>
            <a:pPr>
              <a:spcBef>
                <a:spcPts val="0"/>
              </a:spcBef>
              <a:defRPr/>
            </a:pPr>
            <a:r>
              <a:rPr lang="en-US" sz="1600" dirty="0">
                <a:latin typeface="+mn-lt"/>
              </a:rPr>
              <a:t>Select the listing price for your home.</a:t>
            </a:r>
          </a:p>
          <a:p>
            <a:pPr>
              <a:spcBef>
                <a:spcPts val="0"/>
              </a:spcBef>
              <a:defRPr/>
            </a:pPr>
            <a:endParaRPr lang="en-US" sz="1600" dirty="0">
              <a:latin typeface="+mn-lt"/>
            </a:endParaRPr>
          </a:p>
          <a:p>
            <a:pPr>
              <a:spcBef>
                <a:spcPts val="0"/>
              </a:spcBef>
              <a:defRPr/>
            </a:pPr>
            <a:r>
              <a:rPr lang="en-US" sz="1600" dirty="0">
                <a:latin typeface="+mn-lt"/>
              </a:rPr>
              <a:t>Assure your confidence in our service.</a:t>
            </a:r>
          </a:p>
          <a:p>
            <a:pPr marL="0" indent="0">
              <a:spcBef>
                <a:spcPts val="0"/>
              </a:spcBef>
              <a:buFont typeface="Arial" charset="0"/>
              <a:buChar char="•"/>
              <a:defRPr/>
            </a:pPr>
            <a:endParaRPr lang="en-US" sz="1000" dirty="0">
              <a:latin typeface="+mn-lt"/>
            </a:endParaRPr>
          </a:p>
          <a:p>
            <a:pPr>
              <a:spcBef>
                <a:spcPct val="0"/>
              </a:spcBef>
              <a:buFont typeface="Arial" charset="0"/>
              <a:buChar char="•"/>
              <a:defRPr/>
            </a:pPr>
            <a:endParaRPr lang="en-US" altLang="en-US" sz="1600" dirty="0">
              <a:latin typeface="+mn-lt"/>
              <a:ea typeface="ＭＳ Ｐゴシック" pitchFamily="34" charset="-128"/>
            </a:endParaRPr>
          </a:p>
          <a:p>
            <a:pPr marL="0" indent="0">
              <a:buFont typeface="Arial" charset="0"/>
              <a:buNone/>
              <a:defRPr/>
            </a:pPr>
            <a:endParaRPr lang="en-US" dirty="0"/>
          </a:p>
        </p:txBody>
      </p:sp>
      <p:sp>
        <p:nvSpPr>
          <p:cNvPr id="2" name="Rectangle 1"/>
          <p:cNvSpPr/>
          <p:nvPr/>
        </p:nvSpPr>
        <p:spPr>
          <a:xfrm>
            <a:off x="1371600" y="1186932"/>
            <a:ext cx="4405745" cy="461665"/>
          </a:xfrm>
          <a:prstGeom prst="rect">
            <a:avLst/>
          </a:prstGeom>
        </p:spPr>
        <p:txBody>
          <a:bodyPr wrap="square">
            <a:spAutoFit/>
          </a:bodyPr>
          <a:lstStyle/>
          <a:p>
            <a:pPr algn="ctr"/>
            <a:r>
              <a:rPr lang="en-US" altLang="en-US" sz="2400" b="1" dirty="0">
                <a:solidFill>
                  <a:srgbClr val="646464"/>
                </a:solidFill>
                <a:latin typeface="Century Gothic" panose="020B0502020202020204" pitchFamily="34" charset="0"/>
              </a:rPr>
              <a:t>The Goal of My Visit</a:t>
            </a:r>
            <a:endParaRPr lang="en-US" sz="2400" b="1" dirty="0">
              <a:solidFill>
                <a:srgbClr val="646464"/>
              </a:solidFill>
              <a:latin typeface="Century Gothic" panose="020B0502020202020204" pitchFamily="34" charset="0"/>
            </a:endParaRPr>
          </a:p>
        </p:txBody>
      </p:sp>
    </p:spTree>
    <p:extLst>
      <p:ext uri="{BB962C8B-B14F-4D97-AF65-F5344CB8AC3E}">
        <p14:creationId xmlns:p14="http://schemas.microsoft.com/office/powerpoint/2010/main" val="91656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F3D88015-57E7-4F15-A73D-B486717F888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76378"/>
            <a:ext cx="2471677" cy="1033444"/>
          </a:xfrm>
        </p:spPr>
      </p:pic>
      <p:sp>
        <p:nvSpPr>
          <p:cNvPr id="4" name="Title 1"/>
          <p:cNvSpPr>
            <a:spLocks noGrp="1"/>
          </p:cNvSpPr>
          <p:nvPr>
            <p:ph type="title"/>
          </p:nvPr>
        </p:nvSpPr>
        <p:spPr>
          <a:xfrm>
            <a:off x="935180" y="1189904"/>
            <a:ext cx="5700713" cy="849312"/>
          </a:xfrm>
        </p:spPr>
        <p:txBody>
          <a:bodyPr>
            <a:normAutofit/>
          </a:bodyPr>
          <a:lstStyle/>
          <a:p>
            <a:pPr algn="ctr">
              <a:defRPr/>
            </a:pPr>
            <a:r>
              <a:rPr lang="en-US" altLang="en-US" sz="2000" b="1" dirty="0">
                <a:solidFill>
                  <a:srgbClr val="6F6F6F"/>
                </a:solidFill>
                <a:latin typeface="Century Gothic" panose="020B0502020202020204" pitchFamily="34" charset="0"/>
              </a:rPr>
              <a:t>Working Together to Achieve Your Goals</a:t>
            </a:r>
            <a:br>
              <a:rPr lang="en-US" altLang="en-US" sz="2000" b="1" dirty="0">
                <a:solidFill>
                  <a:srgbClr val="6F6F6F"/>
                </a:solidFill>
                <a:latin typeface="Century Gothic" panose="020B0502020202020204" pitchFamily="34" charset="0"/>
              </a:rPr>
            </a:br>
            <a:endParaRPr lang="en-US" sz="2000" b="1" dirty="0">
              <a:solidFill>
                <a:srgbClr val="6F6F6F"/>
              </a:solidFill>
              <a:latin typeface="Century Gothic" panose="020B0502020202020204" pitchFamily="34" charset="0"/>
            </a:endParaRPr>
          </a:p>
        </p:txBody>
      </p:sp>
      <p:sp>
        <p:nvSpPr>
          <p:cNvPr id="7" name="Content Placeholder 2"/>
          <p:cNvSpPr txBox="1">
            <a:spLocks/>
          </p:cNvSpPr>
          <p:nvPr/>
        </p:nvSpPr>
        <p:spPr>
          <a:xfrm>
            <a:off x="792954" y="3052742"/>
            <a:ext cx="5985163" cy="458585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Oakes" panose="000004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akes" panose="000004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akes" panose="000004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akes" panose="000004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akes" panose="000004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ct val="0"/>
              </a:spcBef>
              <a:buNone/>
              <a:defRPr/>
            </a:pPr>
            <a:r>
              <a:rPr lang="en-US" altLang="en-US" sz="1600" dirty="0">
                <a:solidFill>
                  <a:srgbClr val="000000"/>
                </a:solidFill>
                <a:latin typeface="+mn-lt"/>
              </a:rPr>
              <a:t>Your goals, dreams, expectations and objectives are at the center of our </a:t>
            </a:r>
            <a:r>
              <a:rPr lang="en-US" altLang="ja-JP" sz="1600" dirty="0">
                <a:solidFill>
                  <a:srgbClr val="0D0D0D"/>
                </a:solidFill>
                <a:latin typeface="+mn-lt"/>
              </a:rPr>
              <a:t>selling process. In order to set the foundation for a successful transaction for your home, we can discuss the following topics:</a:t>
            </a:r>
            <a:endParaRPr lang="en-US" altLang="ja-JP" sz="1600" dirty="0">
              <a:solidFill>
                <a:srgbClr val="E6A01D"/>
              </a:solidFill>
              <a:latin typeface="+mn-lt"/>
            </a:endParaRPr>
          </a:p>
          <a:p>
            <a:pPr marL="0" indent="0">
              <a:lnSpc>
                <a:spcPct val="120000"/>
              </a:lnSpc>
              <a:spcBef>
                <a:spcPct val="0"/>
              </a:spcBef>
              <a:buFont typeface="Arial" charset="0"/>
              <a:buNone/>
              <a:defRPr/>
            </a:pPr>
            <a:endParaRPr lang="en-US" altLang="en-US" sz="1600" dirty="0">
              <a:solidFill>
                <a:srgbClr val="EEB111"/>
              </a:solidFill>
              <a:latin typeface="+mn-lt"/>
            </a:endParaRPr>
          </a:p>
          <a:p>
            <a:pPr>
              <a:lnSpc>
                <a:spcPct val="120000"/>
              </a:lnSpc>
              <a:spcBef>
                <a:spcPct val="0"/>
              </a:spcBef>
              <a:buFont typeface="Arial" charset="0"/>
              <a:buChar char="•"/>
              <a:defRPr/>
            </a:pPr>
            <a:r>
              <a:rPr lang="en-US" altLang="en-US" sz="1600" dirty="0">
                <a:solidFill>
                  <a:srgbClr val="000000"/>
                </a:solidFill>
                <a:latin typeface="+mn-lt"/>
              </a:rPr>
              <a:t>Why you are selling your home?</a:t>
            </a:r>
          </a:p>
          <a:p>
            <a:pPr marL="0" indent="0">
              <a:lnSpc>
                <a:spcPct val="120000"/>
              </a:lnSpc>
              <a:spcBef>
                <a:spcPct val="0"/>
              </a:spcBef>
              <a:buFont typeface="Arial" charset="0"/>
              <a:buNone/>
              <a:defRPr/>
            </a:pPr>
            <a:r>
              <a:rPr lang="en-US" altLang="en-US" sz="1600" dirty="0">
                <a:solidFill>
                  <a:srgbClr val="000000"/>
                </a:solidFill>
                <a:latin typeface="+mn-lt"/>
              </a:rPr>
              <a:t>			</a:t>
            </a:r>
          </a:p>
          <a:p>
            <a:pPr>
              <a:lnSpc>
                <a:spcPct val="120000"/>
              </a:lnSpc>
              <a:spcBef>
                <a:spcPct val="0"/>
              </a:spcBef>
              <a:buFont typeface="Arial" charset="0"/>
              <a:buChar char="•"/>
              <a:defRPr/>
            </a:pPr>
            <a:r>
              <a:rPr lang="en-US" altLang="en-US" sz="1600" dirty="0">
                <a:solidFill>
                  <a:srgbClr val="000000"/>
                </a:solidFill>
                <a:latin typeface="+mn-lt"/>
              </a:rPr>
              <a:t>Tell me about the time frame for your move?</a:t>
            </a:r>
          </a:p>
          <a:p>
            <a:pPr>
              <a:lnSpc>
                <a:spcPct val="120000"/>
              </a:lnSpc>
              <a:spcBef>
                <a:spcPct val="0"/>
              </a:spcBef>
              <a:buFont typeface="Arial" charset="0"/>
              <a:buChar char="•"/>
              <a:defRPr/>
            </a:pPr>
            <a:endParaRPr lang="en-US" altLang="en-US" sz="1600" dirty="0">
              <a:solidFill>
                <a:srgbClr val="000000"/>
              </a:solidFill>
              <a:latin typeface="+mn-lt"/>
            </a:endParaRPr>
          </a:p>
          <a:p>
            <a:pPr>
              <a:lnSpc>
                <a:spcPct val="120000"/>
              </a:lnSpc>
              <a:spcBef>
                <a:spcPct val="0"/>
              </a:spcBef>
              <a:buFont typeface="Arial" charset="0"/>
              <a:buChar char="•"/>
              <a:defRPr/>
            </a:pPr>
            <a:r>
              <a:rPr lang="en-US" altLang="en-US" sz="1600" dirty="0">
                <a:solidFill>
                  <a:srgbClr val="000000"/>
                </a:solidFill>
                <a:latin typeface="+mn-lt"/>
              </a:rPr>
              <a:t>What features do you especially like about your home?</a:t>
            </a:r>
          </a:p>
          <a:p>
            <a:pPr>
              <a:lnSpc>
                <a:spcPct val="120000"/>
              </a:lnSpc>
              <a:spcBef>
                <a:spcPct val="0"/>
              </a:spcBef>
              <a:buFont typeface="Arial" charset="0"/>
              <a:buChar char="•"/>
              <a:defRPr/>
            </a:pPr>
            <a:endParaRPr lang="en-US" altLang="en-US" sz="1600" dirty="0">
              <a:solidFill>
                <a:srgbClr val="000000"/>
              </a:solidFill>
              <a:latin typeface="+mn-lt"/>
            </a:endParaRPr>
          </a:p>
          <a:p>
            <a:pPr>
              <a:lnSpc>
                <a:spcPct val="120000"/>
              </a:lnSpc>
              <a:spcBef>
                <a:spcPct val="0"/>
              </a:spcBef>
              <a:buFont typeface="Arial" charset="0"/>
              <a:buChar char="•"/>
              <a:defRPr/>
            </a:pPr>
            <a:r>
              <a:rPr lang="en-US" altLang="en-US" sz="1600" dirty="0">
                <a:solidFill>
                  <a:srgbClr val="000000"/>
                </a:solidFill>
                <a:latin typeface="+mn-lt"/>
              </a:rPr>
              <a:t>Are there any challenges that you anticipate that we might have in selling your home?</a:t>
            </a:r>
          </a:p>
          <a:p>
            <a:pPr marL="0" indent="0">
              <a:lnSpc>
                <a:spcPct val="120000"/>
              </a:lnSpc>
              <a:spcBef>
                <a:spcPct val="0"/>
              </a:spcBef>
              <a:buNone/>
              <a:defRPr/>
            </a:pPr>
            <a:endParaRPr lang="en-US" altLang="en-US" sz="1600" dirty="0">
              <a:solidFill>
                <a:srgbClr val="000000"/>
              </a:solidFill>
              <a:latin typeface="+mn-lt"/>
            </a:endParaRPr>
          </a:p>
          <a:p>
            <a:pPr>
              <a:lnSpc>
                <a:spcPct val="120000"/>
              </a:lnSpc>
              <a:spcBef>
                <a:spcPct val="0"/>
              </a:spcBef>
              <a:buFont typeface="Arial" charset="0"/>
              <a:buChar char="•"/>
              <a:defRPr/>
            </a:pPr>
            <a:r>
              <a:rPr lang="en-US" altLang="en-US" sz="1600" dirty="0">
                <a:solidFill>
                  <a:srgbClr val="000000"/>
                </a:solidFill>
                <a:latin typeface="+mn-lt"/>
              </a:rPr>
              <a:t>Are there specific services that you want from me?</a:t>
            </a:r>
          </a:p>
          <a:p>
            <a:pPr>
              <a:spcBef>
                <a:spcPct val="0"/>
              </a:spcBef>
              <a:buFont typeface="Arial" charset="0"/>
              <a:buChar char="•"/>
              <a:defRPr/>
            </a:pPr>
            <a:endParaRPr lang="en-US" altLang="en-US" sz="1600" dirty="0">
              <a:solidFill>
                <a:srgbClr val="000000"/>
              </a:solidFill>
              <a:latin typeface="+mn-lt"/>
            </a:endParaRPr>
          </a:p>
          <a:p>
            <a:pPr>
              <a:spcBef>
                <a:spcPct val="0"/>
              </a:spcBef>
              <a:buFont typeface="Arial" charset="0"/>
              <a:buChar char="•"/>
              <a:defRPr/>
            </a:pPr>
            <a:r>
              <a:rPr lang="en-US" altLang="en-US" sz="1600" dirty="0">
                <a:solidFill>
                  <a:srgbClr val="000000"/>
                </a:solidFill>
                <a:latin typeface="+mn-lt"/>
              </a:rPr>
              <a:t>CENTURY 21 </a:t>
            </a:r>
            <a:r>
              <a:rPr lang="en-US" altLang="en-US" sz="1600" dirty="0">
                <a:latin typeface="+mn-lt"/>
              </a:rPr>
              <a:t>Advance Realty </a:t>
            </a:r>
            <a:r>
              <a:rPr lang="en-US" altLang="en-US" sz="1600" dirty="0">
                <a:solidFill>
                  <a:srgbClr val="000000"/>
                </a:solidFill>
                <a:latin typeface="+mn-lt"/>
              </a:rPr>
              <a:t>has successfully represented buyers and sellers in your neighborhood. Our knowledge, expertise, and total commitment to your goals drive a selling process that runs smoothly and achieves success.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6030" y="1711622"/>
            <a:ext cx="2011680" cy="1341120"/>
          </a:xfrm>
          <a:prstGeom prst="rect">
            <a:avLst/>
          </a:prstGeom>
          <a:effectLst>
            <a:softEdge rad="63500"/>
          </a:effectLst>
        </p:spPr>
      </p:pic>
    </p:spTree>
    <p:extLst>
      <p:ext uri="{BB962C8B-B14F-4D97-AF65-F5344CB8AC3E}">
        <p14:creationId xmlns:p14="http://schemas.microsoft.com/office/powerpoint/2010/main" val="345357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F3D88015-57E7-4F15-A73D-B486717F888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76378"/>
            <a:ext cx="2471677" cy="1033444"/>
          </a:xfrm>
        </p:spPr>
      </p:pic>
      <p:sp>
        <p:nvSpPr>
          <p:cNvPr id="3" name="Rectangle 2"/>
          <p:cNvSpPr/>
          <p:nvPr/>
        </p:nvSpPr>
        <p:spPr>
          <a:xfrm>
            <a:off x="883285" y="1209822"/>
            <a:ext cx="5600700" cy="646331"/>
          </a:xfrm>
          <a:prstGeom prst="rect">
            <a:avLst/>
          </a:prstGeom>
        </p:spPr>
        <p:txBody>
          <a:bodyPr wrap="square">
            <a:spAutoFit/>
          </a:bodyPr>
          <a:lstStyle/>
          <a:p>
            <a:pPr algn="ctr"/>
            <a:r>
              <a:rPr lang="en-US" b="1" dirty="0">
                <a:latin typeface="Century Gothic" panose="020B0502020202020204" pitchFamily="34" charset="0"/>
                <a:ea typeface="ＭＳ Ｐゴシック"/>
                <a:cs typeface="Helvetica" pitchFamily="34" charset="0"/>
                <a:sym typeface="Garamond Premr Pro"/>
              </a:rPr>
              <a:t>A Global Powerhouse With The Agility</a:t>
            </a:r>
            <a:br>
              <a:rPr lang="en-US" b="1" dirty="0">
                <a:latin typeface="Century Gothic" panose="020B0502020202020204" pitchFamily="34" charset="0"/>
                <a:ea typeface="ＭＳ Ｐゴシック"/>
                <a:cs typeface="Helvetica" pitchFamily="34" charset="0"/>
                <a:sym typeface="Garamond Premr Pro"/>
              </a:rPr>
            </a:br>
            <a:r>
              <a:rPr lang="en-US" b="1" dirty="0">
                <a:latin typeface="Century Gothic" panose="020B0502020202020204" pitchFamily="34" charset="0"/>
                <a:ea typeface="ＭＳ Ｐゴシック"/>
                <a:cs typeface="Helvetica" pitchFamily="34" charset="0"/>
                <a:sym typeface="Garamond Premr Pro"/>
              </a:rPr>
              <a:t>And Commitment Of A Local Owner</a:t>
            </a:r>
            <a:endParaRPr lang="en-US" b="1" dirty="0">
              <a:latin typeface="Century Gothic" panose="020B0502020202020204" pitchFamily="34" charset="0"/>
            </a:endParaRPr>
          </a:p>
        </p:txBody>
      </p:sp>
      <p:sp>
        <p:nvSpPr>
          <p:cNvPr id="8" name="Text Placeholder 3"/>
          <p:cNvSpPr txBox="1">
            <a:spLocks/>
          </p:cNvSpPr>
          <p:nvPr/>
        </p:nvSpPr>
        <p:spPr>
          <a:xfrm>
            <a:off x="509270" y="2211962"/>
            <a:ext cx="6348730" cy="481475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Oakes" panose="000004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akes" panose="000004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akes" panose="000004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akes" panose="000004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akes" panose="000004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20000"/>
              </a:lnSpc>
            </a:pPr>
            <a:r>
              <a:rPr lang="en-US" altLang="en-US" sz="1400" dirty="0">
                <a:latin typeface="+mn-lt"/>
                <a:ea typeface="ＭＳ Ｐゴシック" panose="020B0600070205080204" pitchFamily="34" charset="-128"/>
                <a:cs typeface="Helvetica" panose="020B0604020202020204" pitchFamily="34" charset="0"/>
                <a:sym typeface="Garamond Premr Pro"/>
              </a:rPr>
              <a:t>Our REALTORS</a:t>
            </a:r>
            <a:r>
              <a:rPr lang="en-US" altLang="en-US" sz="1400" baseline="30000" dirty="0">
                <a:latin typeface="+mn-lt"/>
                <a:ea typeface="ＭＳ Ｐゴシック" panose="020B0600070205080204" pitchFamily="34" charset="-128"/>
                <a:cs typeface="Helvetica" panose="020B0604020202020204" pitchFamily="34" charset="0"/>
                <a:sym typeface="Garamond Premr Pro"/>
              </a:rPr>
              <a:t>®</a:t>
            </a:r>
            <a:r>
              <a:rPr lang="en-US" altLang="en-US" sz="1400" dirty="0">
                <a:latin typeface="+mn-lt"/>
                <a:ea typeface="ＭＳ Ｐゴシック" panose="020B0600070205080204" pitchFamily="34" charset="-128"/>
                <a:cs typeface="Helvetica" panose="020B0604020202020204" pitchFamily="34" charset="0"/>
                <a:sym typeface="Garamond Premr Pro"/>
              </a:rPr>
              <a:t> and staff work in a positive supportive environment.   Highly educated, energetic and career oriented, our sales associates have many years of experience.   Newer agents are always paired with experienced agents (15 or more years of experience) so that clients always are served by well seasoned staff</a:t>
            </a:r>
          </a:p>
          <a:p>
            <a:pPr>
              <a:lnSpc>
                <a:spcPct val="120000"/>
              </a:lnSpc>
              <a:buFontTx/>
              <a:buChar char="•"/>
            </a:pPr>
            <a:r>
              <a:rPr lang="en-US" altLang="en-US" sz="1400" dirty="0">
                <a:latin typeface="+mn-lt"/>
                <a:ea typeface="ＭＳ Ｐゴシック" panose="020B0600070205080204" pitchFamily="34" charset="-128"/>
                <a:cs typeface="Helvetica" panose="020B0604020202020204" pitchFamily="34" charset="0"/>
                <a:sym typeface="Garamond Premr Pro"/>
              </a:rPr>
              <a:t> We keep up to date on the latest market conditions, training and technology</a:t>
            </a:r>
          </a:p>
          <a:p>
            <a:pPr>
              <a:lnSpc>
                <a:spcPct val="120000"/>
              </a:lnSpc>
              <a:buFontTx/>
              <a:buChar char="•"/>
            </a:pPr>
            <a:r>
              <a:rPr lang="en-US" altLang="en-US" sz="1400" dirty="0">
                <a:latin typeface="+mn-lt"/>
                <a:ea typeface="ＭＳ Ｐゴシック" panose="020B0600070205080204" pitchFamily="34" charset="-128"/>
                <a:cs typeface="Helvetica" panose="020B0604020202020204" pitchFamily="34" charset="0"/>
                <a:sym typeface="Garamond Premr Pro"/>
              </a:rPr>
              <a:t> We have been a leader in residential sales in our market area since 1981 and we have helped 1000’s of people buy or sell homes in Massachusetts.</a:t>
            </a:r>
          </a:p>
          <a:p>
            <a:pPr>
              <a:lnSpc>
                <a:spcPct val="120000"/>
              </a:lnSpc>
              <a:buFontTx/>
              <a:buChar char="•"/>
            </a:pPr>
            <a:r>
              <a:rPr lang="en-US" altLang="en-US" sz="1400" dirty="0">
                <a:latin typeface="+mn-lt"/>
                <a:ea typeface="ＭＳ Ｐゴシック" panose="020B0600070205080204" pitchFamily="34" charset="-128"/>
                <a:cs typeface="Helvetica" panose="020B0604020202020204" pitchFamily="34" charset="0"/>
                <a:sym typeface="Garamond Premr Pro"/>
              </a:rPr>
              <a:t> We are ranked # 1 in our market area </a:t>
            </a:r>
          </a:p>
          <a:p>
            <a:pPr>
              <a:lnSpc>
                <a:spcPct val="120000"/>
              </a:lnSpc>
              <a:buFontTx/>
              <a:buChar char="•"/>
            </a:pPr>
            <a:r>
              <a:rPr lang="en-US" altLang="en-US" sz="1400" dirty="0">
                <a:latin typeface="+mn-lt"/>
                <a:ea typeface="ＭＳ Ｐゴシック" panose="020B0600070205080204" pitchFamily="34" charset="-128"/>
                <a:cs typeface="Helvetica" panose="020B0604020202020204" pitchFamily="34" charset="0"/>
                <a:sym typeface="Garamond Premr Pro"/>
              </a:rPr>
              <a:t> We have earned the Century 21® Pinnacle Award for Quality Service and have earned Centurion® and Ambassador® awards for quality service and production</a:t>
            </a:r>
          </a:p>
          <a:p>
            <a:pPr>
              <a:lnSpc>
                <a:spcPct val="120000"/>
              </a:lnSpc>
              <a:buFontTx/>
              <a:buChar char="•"/>
            </a:pPr>
            <a:r>
              <a:rPr lang="en-US" altLang="en-US" sz="1400" dirty="0">
                <a:latin typeface="+mn-lt"/>
                <a:ea typeface="ＭＳ Ｐゴシック" panose="020B0600070205080204" pitchFamily="34" charset="-128"/>
                <a:cs typeface="Helvetica" panose="020B0604020202020204" pitchFamily="34" charset="0"/>
                <a:sym typeface="Garamond Premr Pro"/>
              </a:rPr>
              <a:t> We have 28 fully-trained, full time agents and 6 administrative staff members whose only job is  to help you.  We believe in giving back to the communities we serve—we are members of many local charitable and service organizations.</a:t>
            </a:r>
          </a:p>
          <a:p>
            <a:pPr>
              <a:lnSpc>
                <a:spcPct val="120000"/>
              </a:lnSpc>
              <a:buFontTx/>
              <a:buChar char="•"/>
            </a:pPr>
            <a:r>
              <a:rPr lang="en-US" altLang="en-US" sz="1400" dirty="0">
                <a:latin typeface="+mn-lt"/>
                <a:ea typeface="ＭＳ Ｐゴシック" panose="020B0600070205080204" pitchFamily="34" charset="-128"/>
                <a:cs typeface="Helvetica" panose="020B0604020202020204" pitchFamily="34" charset="0"/>
                <a:sym typeface="Garamond Premr Pro"/>
              </a:rPr>
              <a:t> We believe in SERVICE to our client and oftentimes go beyond what you might expect from a Realtor firm.</a:t>
            </a:r>
          </a:p>
        </p:txBody>
      </p:sp>
    </p:spTree>
    <p:extLst>
      <p:ext uri="{BB962C8B-B14F-4D97-AF65-F5344CB8AC3E}">
        <p14:creationId xmlns:p14="http://schemas.microsoft.com/office/powerpoint/2010/main" val="2270208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F3D88015-57E7-4F15-A73D-B486717F888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76378"/>
            <a:ext cx="2471677" cy="1033444"/>
          </a:xfrm>
        </p:spPr>
      </p:pic>
      <p:sp>
        <p:nvSpPr>
          <p:cNvPr id="3" name="TextBox 3"/>
          <p:cNvSpPr txBox="1">
            <a:spLocks noChangeArrowheads="1"/>
          </p:cNvSpPr>
          <p:nvPr/>
        </p:nvSpPr>
        <p:spPr bwMode="auto">
          <a:xfrm>
            <a:off x="685800" y="1209822"/>
            <a:ext cx="6151563"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spcBef>
                <a:spcPct val="0"/>
              </a:spcBef>
              <a:buFontTx/>
              <a:buNone/>
            </a:pPr>
            <a:r>
              <a:rPr lang="en-US" altLang="en-US" sz="2400" i="1" dirty="0">
                <a:latin typeface="Calibri" panose="020F0502020204030204" pitchFamily="34" charset="0"/>
              </a:rPr>
              <a:t>CENTURY 21 ADVANCE REALTY….</a:t>
            </a:r>
          </a:p>
          <a:p>
            <a:pPr>
              <a:spcBef>
                <a:spcPct val="0"/>
              </a:spcBef>
              <a:buFontTx/>
              <a:buNone/>
            </a:pPr>
            <a:r>
              <a:rPr lang="en-US" altLang="en-US" sz="2400" i="1" dirty="0">
                <a:latin typeface="Calibri" panose="020F0502020204030204" pitchFamily="34" charset="0"/>
              </a:rPr>
              <a:t>An Award Winning Office!</a:t>
            </a:r>
          </a:p>
          <a:p>
            <a:pPr>
              <a:spcBef>
                <a:spcPct val="0"/>
              </a:spcBef>
              <a:buFontTx/>
              <a:buNone/>
            </a:pPr>
            <a:endParaRPr lang="en-US" altLang="en-US" sz="1600" i="1" dirty="0">
              <a:latin typeface="Calibri" panose="020F0502020204030204" pitchFamily="34" charset="0"/>
            </a:endParaRPr>
          </a:p>
          <a:p>
            <a:pPr>
              <a:spcBef>
                <a:spcPct val="0"/>
              </a:spcBef>
              <a:buFontTx/>
              <a:buNone/>
            </a:pPr>
            <a:endParaRPr lang="en-US" altLang="en-US" sz="1600" i="1" dirty="0">
              <a:latin typeface="Calibri" panose="020F0502020204030204" pitchFamily="34" charset="0"/>
            </a:endParaRPr>
          </a:p>
          <a:p>
            <a:pPr>
              <a:spcBef>
                <a:spcPct val="0"/>
              </a:spcBef>
              <a:buFontTx/>
              <a:buNone/>
            </a:pPr>
            <a:r>
              <a:rPr lang="en-US" altLang="en-US" sz="2400" i="1" dirty="0">
                <a:latin typeface="Calibri" panose="020F0502020204030204" pitchFamily="34" charset="0"/>
              </a:rPr>
              <a:t>2017 – CENTURION® Award Winning Office</a:t>
            </a:r>
          </a:p>
          <a:p>
            <a:pPr>
              <a:spcBef>
                <a:spcPct val="0"/>
              </a:spcBef>
              <a:buFontTx/>
              <a:buNone/>
            </a:pPr>
            <a:r>
              <a:rPr lang="en-US" altLang="en-US" sz="1800" b="0" i="1" dirty="0">
                <a:latin typeface="Calibri" panose="020F0502020204030204" pitchFamily="34" charset="0"/>
              </a:rPr>
              <a:t>The CENTURION® Award is given to those offices in the Century 21 system for Top Production</a:t>
            </a:r>
          </a:p>
          <a:p>
            <a:pPr>
              <a:spcBef>
                <a:spcPct val="0"/>
              </a:spcBef>
              <a:buFontTx/>
              <a:buNone/>
            </a:pPr>
            <a:endParaRPr lang="en-US" altLang="en-US" sz="1600" b="0" i="1" dirty="0">
              <a:latin typeface="Calibri" panose="020F0502020204030204" pitchFamily="34" charset="0"/>
            </a:endParaRPr>
          </a:p>
          <a:p>
            <a:pPr>
              <a:spcBef>
                <a:spcPct val="0"/>
              </a:spcBef>
              <a:buFontTx/>
              <a:buNone/>
            </a:pPr>
            <a:endParaRPr lang="en-US" altLang="en-US" sz="1600" b="0" i="1" dirty="0">
              <a:latin typeface="Calibri" panose="020F0502020204030204" pitchFamily="34" charset="0"/>
            </a:endParaRPr>
          </a:p>
          <a:p>
            <a:pPr>
              <a:spcBef>
                <a:spcPct val="0"/>
              </a:spcBef>
              <a:buFontTx/>
              <a:buNone/>
            </a:pPr>
            <a:endParaRPr lang="en-US" altLang="en-US" sz="1600" b="0" i="1" dirty="0">
              <a:latin typeface="Calibri" panose="020F0502020204030204" pitchFamily="34" charset="0"/>
            </a:endParaRPr>
          </a:p>
          <a:p>
            <a:pPr>
              <a:spcBef>
                <a:spcPct val="0"/>
              </a:spcBef>
              <a:buFontTx/>
              <a:buNone/>
            </a:pPr>
            <a:r>
              <a:rPr lang="en-US" altLang="en-US" sz="2400" i="1" dirty="0">
                <a:latin typeface="Calibri" panose="020F0502020204030204" pitchFamily="34" charset="0"/>
              </a:rPr>
              <a:t>2017 – Pinnacle Award Winning Office</a:t>
            </a:r>
          </a:p>
          <a:p>
            <a:pPr>
              <a:spcBef>
                <a:spcPct val="0"/>
              </a:spcBef>
              <a:buFontTx/>
              <a:buNone/>
            </a:pPr>
            <a:r>
              <a:rPr lang="en-US" altLang="en-US" sz="1800" b="0" i="1" dirty="0">
                <a:latin typeface="Calibri" panose="020F0502020204030204" pitchFamily="34" charset="0"/>
              </a:rPr>
              <a:t>The Pinnacle Award is given to those offices that finish the year with over 95% satisfaction among clients as surveyed by an independent survey company –  we finished with a 98% satisfaction rate.</a:t>
            </a:r>
          </a:p>
          <a:p>
            <a:pPr>
              <a:spcBef>
                <a:spcPct val="0"/>
              </a:spcBef>
              <a:buFontTx/>
              <a:buNone/>
            </a:pPr>
            <a:endParaRPr lang="en-US" altLang="en-US" sz="2400" b="0" i="1" dirty="0">
              <a:latin typeface="Calibri" panose="020F0502020204030204" pitchFamily="34" charset="0"/>
            </a:endParaRPr>
          </a:p>
          <a:p>
            <a:pPr>
              <a:spcBef>
                <a:spcPct val="0"/>
              </a:spcBef>
              <a:buFontTx/>
              <a:buNone/>
            </a:pPr>
            <a:endParaRPr lang="en-US" altLang="en-US" sz="2400" b="0" i="1" dirty="0">
              <a:latin typeface="Calibri" panose="020F0502020204030204" pitchFamily="34" charset="0"/>
            </a:endParaRPr>
          </a:p>
          <a:p>
            <a:pPr>
              <a:spcBef>
                <a:spcPct val="0"/>
              </a:spcBef>
              <a:buFontTx/>
              <a:buNone/>
            </a:pPr>
            <a:r>
              <a:rPr lang="en-US" altLang="en-US" sz="2400" i="1" dirty="0">
                <a:latin typeface="Calibri" panose="020F0502020204030204" pitchFamily="34" charset="0"/>
              </a:rPr>
              <a:t>2017  – President’s Award</a:t>
            </a:r>
          </a:p>
          <a:p>
            <a:pPr>
              <a:spcBef>
                <a:spcPct val="0"/>
              </a:spcBef>
              <a:buFontTx/>
              <a:buNone/>
            </a:pPr>
            <a:r>
              <a:rPr lang="en-US" altLang="en-US" sz="1800" b="0" i="1" dirty="0">
                <a:latin typeface="Calibri" panose="020F0502020204030204" pitchFamily="34" charset="0"/>
              </a:rPr>
              <a:t>This Award is given to those offices who win the CENTURION® and Pinnacle Award – a very small percentage of offices</a:t>
            </a:r>
          </a:p>
          <a:p>
            <a:pPr>
              <a:spcBef>
                <a:spcPct val="0"/>
              </a:spcBef>
              <a:buFontTx/>
              <a:buNone/>
            </a:pPr>
            <a:r>
              <a:rPr lang="en-US" altLang="en-US" sz="1600" i="1" dirty="0">
                <a:latin typeface="Calibri" panose="020F0502020204030204" pitchFamily="34" charset="0"/>
              </a:rPr>
              <a:t> </a:t>
            </a:r>
          </a:p>
        </p:txBody>
      </p:sp>
    </p:spTree>
    <p:extLst>
      <p:ext uri="{BB962C8B-B14F-4D97-AF65-F5344CB8AC3E}">
        <p14:creationId xmlns:p14="http://schemas.microsoft.com/office/powerpoint/2010/main" val="4065362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F3D88015-57E7-4F15-A73D-B486717F888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76378"/>
            <a:ext cx="2471677" cy="1033444"/>
          </a:xfrm>
        </p:spPr>
      </p:pic>
      <p:sp>
        <p:nvSpPr>
          <p:cNvPr id="2" name="Rectangle 1"/>
          <p:cNvSpPr/>
          <p:nvPr/>
        </p:nvSpPr>
        <p:spPr>
          <a:xfrm>
            <a:off x="1424432" y="1090124"/>
            <a:ext cx="4649213" cy="461665"/>
          </a:xfrm>
          <a:prstGeom prst="rect">
            <a:avLst/>
          </a:prstGeom>
        </p:spPr>
        <p:txBody>
          <a:bodyPr wrap="square">
            <a:spAutoFit/>
          </a:bodyPr>
          <a:lstStyle/>
          <a:p>
            <a:pPr algn="ctr"/>
            <a:r>
              <a:rPr lang="en-US" sz="2400" b="1" dirty="0">
                <a:latin typeface="Century Gothic" panose="020B0502020202020204" pitchFamily="34" charset="0"/>
                <a:ea typeface="ＭＳ Ｐゴシック"/>
                <a:cs typeface="Helvetica" pitchFamily="34" charset="0"/>
              </a:rPr>
              <a:t>My Professional Experience</a:t>
            </a:r>
            <a:endParaRPr lang="en-US" sz="2400" b="1" dirty="0">
              <a:latin typeface="Century Gothic" panose="020B0502020202020204" pitchFamily="34" charset="0"/>
            </a:endParaRPr>
          </a:p>
        </p:txBody>
      </p:sp>
      <p:sp>
        <p:nvSpPr>
          <p:cNvPr id="14" name="Rectangle 13"/>
          <p:cNvSpPr/>
          <p:nvPr/>
        </p:nvSpPr>
        <p:spPr>
          <a:xfrm>
            <a:off x="882907" y="8002747"/>
            <a:ext cx="4206240" cy="577081"/>
          </a:xfrm>
          <a:prstGeom prst="rect">
            <a:avLst/>
          </a:prstGeom>
        </p:spPr>
        <p:txBody>
          <a:bodyPr wrap="square">
            <a:spAutoFit/>
          </a:bodyPr>
          <a:lstStyle/>
          <a:p>
            <a:pPr>
              <a:spcBef>
                <a:spcPct val="0"/>
              </a:spcBef>
              <a:defRPr/>
            </a:pPr>
            <a:r>
              <a:rPr lang="en-US" altLang="en-US" sz="1050" b="1" dirty="0">
                <a:latin typeface="Century Gothic" panose="020B0502020202020204" pitchFamily="34" charset="0"/>
              </a:rPr>
              <a:t>Steve </a:t>
            </a:r>
            <a:r>
              <a:rPr lang="en-US" altLang="en-US" sz="1050" b="1" dirty="0" err="1">
                <a:latin typeface="Century Gothic" panose="020B0502020202020204" pitchFamily="34" charset="0"/>
              </a:rPr>
              <a:t>Ultrino</a:t>
            </a:r>
            <a:endParaRPr lang="en-US" altLang="en-US" sz="1050" b="1" dirty="0">
              <a:latin typeface="Century Gothic" panose="020B0502020202020204" pitchFamily="34" charset="0"/>
            </a:endParaRPr>
          </a:p>
          <a:p>
            <a:pPr>
              <a:spcBef>
                <a:spcPct val="0"/>
              </a:spcBef>
              <a:defRPr/>
            </a:pPr>
            <a:r>
              <a:rPr lang="en-US" altLang="en-US" sz="1050" b="1" dirty="0">
                <a:latin typeface="Century Gothic" panose="020B0502020202020204" pitchFamily="34" charset="0"/>
              </a:rPr>
              <a:t>Office:  781-395-2121  Cell:  617-733-7552</a:t>
            </a:r>
          </a:p>
          <a:p>
            <a:pPr>
              <a:spcBef>
                <a:spcPct val="0"/>
              </a:spcBef>
              <a:defRPr/>
            </a:pPr>
            <a:r>
              <a:rPr lang="en-US" altLang="en-US" sz="1050" b="1" dirty="0">
                <a:latin typeface="Century Gothic" panose="020B0502020202020204" pitchFamily="34" charset="0"/>
              </a:rPr>
              <a:t>steveultrino@c21advance.com</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772" y="1866095"/>
            <a:ext cx="1060643" cy="14714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2"/>
          <p:cNvSpPr>
            <a:spLocks noChangeArrowheads="1"/>
          </p:cNvSpPr>
          <p:nvPr/>
        </p:nvSpPr>
        <p:spPr bwMode="auto">
          <a:xfrm>
            <a:off x="2324100" y="1793389"/>
            <a:ext cx="45339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spcBef>
                <a:spcPct val="0"/>
              </a:spcBef>
              <a:buFontTx/>
              <a:buNone/>
            </a:pPr>
            <a:r>
              <a:rPr lang="en-US" altLang="en-US" sz="1200" dirty="0">
                <a:latin typeface="Calibri" panose="020F0502020204030204" pitchFamily="34" charset="0"/>
              </a:rPr>
              <a:t>My Philosophy</a:t>
            </a:r>
          </a:p>
          <a:p>
            <a:pPr>
              <a:spcBef>
                <a:spcPct val="0"/>
              </a:spcBef>
              <a:buFontTx/>
              <a:buNone/>
            </a:pPr>
            <a:endParaRPr lang="en-US" altLang="en-US" sz="1200" dirty="0">
              <a:latin typeface="Calibri" panose="020F0502020204030204" pitchFamily="34" charset="0"/>
            </a:endParaRPr>
          </a:p>
          <a:p>
            <a:pPr>
              <a:spcBef>
                <a:spcPct val="0"/>
              </a:spcBef>
              <a:buFontTx/>
              <a:buNone/>
            </a:pPr>
            <a:r>
              <a:rPr lang="en-US" altLang="en-US" sz="1200" dirty="0">
                <a:latin typeface="Calibri" panose="020F0502020204030204" pitchFamily="34" charset="0"/>
              </a:rPr>
              <a:t>“I have spent my entire career focusing on the needs of people.  I have always been of the belief that honesty, professionalism and integrity lay the foundation of customer satisfaction.  By building a relationship with you, we will accomplish all of your needs.  It will be my pleasure making your real estate experience a long-lasting satisfaction.”</a:t>
            </a:r>
          </a:p>
        </p:txBody>
      </p:sp>
      <p:sp>
        <p:nvSpPr>
          <p:cNvPr id="7" name="Rectangle 3"/>
          <p:cNvSpPr>
            <a:spLocks noChangeArrowheads="1"/>
          </p:cNvSpPr>
          <p:nvPr/>
        </p:nvSpPr>
        <p:spPr bwMode="auto">
          <a:xfrm>
            <a:off x="882907" y="3802380"/>
            <a:ext cx="5157787"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spcBef>
                <a:spcPct val="0"/>
              </a:spcBef>
              <a:buFontTx/>
              <a:buNone/>
            </a:pPr>
            <a:r>
              <a:rPr lang="en-US" altLang="en-US" sz="1100" b="0" dirty="0">
                <a:solidFill>
                  <a:srgbClr val="000000"/>
                </a:solidFill>
                <a:ea typeface="ＭＳ Ｐゴシック" panose="020B0600070205080204" pitchFamily="34" charset="-128"/>
                <a:cs typeface="Helvetica" panose="020B0604020202020204" pitchFamily="34" charset="0"/>
              </a:rPr>
              <a:t> </a:t>
            </a:r>
            <a:r>
              <a:rPr lang="en-US" altLang="en-US" sz="1100" dirty="0">
                <a:ea typeface="ＭＳ Ｐゴシック" panose="020B0600070205080204" pitchFamily="34" charset="-128"/>
              </a:rPr>
              <a:t>My Credentials</a:t>
            </a:r>
          </a:p>
          <a:p>
            <a:pPr>
              <a:spcBef>
                <a:spcPct val="0"/>
              </a:spcBef>
              <a:buFontTx/>
              <a:buNone/>
            </a:pPr>
            <a:endParaRPr lang="en-US" altLang="en-US" sz="1100" b="0" dirty="0">
              <a:ea typeface="ＭＳ Ｐゴシック" panose="020B0600070205080204" pitchFamily="34" charset="-128"/>
            </a:endParaRPr>
          </a:p>
          <a:p>
            <a:pPr>
              <a:spcBef>
                <a:spcPct val="0"/>
              </a:spcBef>
              <a:buFontTx/>
              <a:buNone/>
            </a:pPr>
            <a:r>
              <a:rPr lang="en-US" altLang="en-US" sz="1100" b="0" dirty="0">
                <a:ea typeface="ＭＳ Ｐゴシック" panose="020B0600070205080204" pitchFamily="34" charset="-128"/>
              </a:rPr>
              <a:t>Licensed Real Estate Salesperson </a:t>
            </a:r>
          </a:p>
          <a:p>
            <a:pPr>
              <a:spcBef>
                <a:spcPct val="0"/>
              </a:spcBef>
              <a:buFontTx/>
              <a:buNone/>
            </a:pPr>
            <a:r>
              <a:rPr lang="en-US" altLang="en-US" sz="1100" b="0" dirty="0">
                <a:ea typeface="ＭＳ Ｐゴシック" panose="020B0600070205080204" pitchFamily="34" charset="-128"/>
              </a:rPr>
              <a:t>Doctor of Education</a:t>
            </a:r>
          </a:p>
          <a:p>
            <a:pPr>
              <a:spcBef>
                <a:spcPct val="0"/>
              </a:spcBef>
              <a:buFontTx/>
              <a:buNone/>
            </a:pPr>
            <a:r>
              <a:rPr lang="en-US" altLang="en-US" sz="1100" b="0" dirty="0">
                <a:ea typeface="ＭＳ Ｐゴシック" panose="020B0600070205080204" pitchFamily="34" charset="-128"/>
              </a:rPr>
              <a:t>Master of Science in Adult and Organization Learning</a:t>
            </a:r>
          </a:p>
          <a:p>
            <a:pPr>
              <a:spcBef>
                <a:spcPct val="0"/>
              </a:spcBef>
              <a:buFontTx/>
              <a:buNone/>
            </a:pPr>
            <a:r>
              <a:rPr lang="en-US" altLang="en-US" sz="1100" b="0" dirty="0">
                <a:ea typeface="ＭＳ Ｐゴシック" panose="020B0600070205080204" pitchFamily="34" charset="-128"/>
              </a:rPr>
              <a:t>Bachelor of Arts in United States History and Secondary Education</a:t>
            </a:r>
          </a:p>
          <a:p>
            <a:pPr>
              <a:spcBef>
                <a:spcPct val="0"/>
              </a:spcBef>
              <a:buFontTx/>
              <a:buNone/>
            </a:pPr>
            <a:r>
              <a:rPr lang="en-US" altLang="en-US" sz="1100" b="0" dirty="0">
                <a:ea typeface="ＭＳ Ｐゴシック" panose="020B0600070205080204" pitchFamily="34" charset="-128"/>
              </a:rPr>
              <a:t>Life Time Membership Award with the Massachusetts Association of School Committees</a:t>
            </a:r>
          </a:p>
          <a:p>
            <a:pPr>
              <a:spcBef>
                <a:spcPct val="0"/>
              </a:spcBef>
              <a:buFontTx/>
              <a:buNone/>
            </a:pPr>
            <a:endParaRPr lang="en-US" altLang="en-US" sz="1100" b="0" dirty="0">
              <a:ea typeface="ＭＳ Ｐゴシック" panose="020B0600070205080204" pitchFamily="34" charset="-128"/>
            </a:endParaRPr>
          </a:p>
          <a:p>
            <a:pPr>
              <a:spcBef>
                <a:spcPct val="0"/>
              </a:spcBef>
              <a:buFontTx/>
              <a:buNone/>
            </a:pPr>
            <a:r>
              <a:rPr lang="en-US" altLang="en-US" sz="1100" dirty="0">
                <a:ea typeface="ＭＳ Ｐゴシック" panose="020B0600070205080204" pitchFamily="34" charset="-128"/>
              </a:rPr>
              <a:t>My Background</a:t>
            </a:r>
          </a:p>
          <a:p>
            <a:pPr>
              <a:spcBef>
                <a:spcPct val="0"/>
              </a:spcBef>
              <a:buFontTx/>
              <a:buNone/>
            </a:pPr>
            <a:endParaRPr lang="en-US" altLang="en-US" sz="1100" b="0" dirty="0">
              <a:ea typeface="ＭＳ Ｐゴシック" panose="020B0600070205080204" pitchFamily="34" charset="-128"/>
            </a:endParaRPr>
          </a:p>
          <a:p>
            <a:pPr>
              <a:spcBef>
                <a:spcPct val="0"/>
              </a:spcBef>
              <a:buFontTx/>
              <a:buNone/>
            </a:pPr>
            <a:r>
              <a:rPr lang="en-US" altLang="en-US" sz="1100" b="0" dirty="0">
                <a:ea typeface="ＭＳ Ｐゴシック" panose="020B0600070205080204" pitchFamily="34" charset="-128"/>
              </a:rPr>
              <a:t>Senior Principal, Cornerstone Fundraising, LLC</a:t>
            </a:r>
          </a:p>
          <a:p>
            <a:pPr>
              <a:spcBef>
                <a:spcPct val="0"/>
              </a:spcBef>
              <a:buFontTx/>
              <a:buNone/>
            </a:pPr>
            <a:r>
              <a:rPr lang="en-US" altLang="en-US" sz="1100" b="0" dirty="0">
                <a:ea typeface="ＭＳ Ｐゴシック" panose="020B0600070205080204" pitchFamily="34" charset="-128"/>
              </a:rPr>
              <a:t>Director of Operations and Finance, St. Mary’s Parish Winchester</a:t>
            </a:r>
          </a:p>
          <a:p>
            <a:pPr>
              <a:spcBef>
                <a:spcPct val="0"/>
              </a:spcBef>
              <a:buFontTx/>
              <a:buNone/>
            </a:pPr>
            <a:r>
              <a:rPr lang="en-US" altLang="en-US" sz="1100" b="0" dirty="0">
                <a:ea typeface="ＭＳ Ｐゴシック" panose="020B0600070205080204" pitchFamily="34" charset="-128"/>
              </a:rPr>
              <a:t>Malden Kiwanis Club</a:t>
            </a:r>
          </a:p>
          <a:p>
            <a:pPr>
              <a:spcBef>
                <a:spcPct val="0"/>
              </a:spcBef>
              <a:buFontTx/>
              <a:buNone/>
            </a:pPr>
            <a:r>
              <a:rPr lang="en-US" altLang="en-US" sz="1100" b="0" dirty="0">
                <a:ea typeface="ＭＳ Ｐゴシック" panose="020B0600070205080204" pitchFamily="34" charset="-128"/>
              </a:rPr>
              <a:t>Monsignor </a:t>
            </a:r>
            <a:r>
              <a:rPr lang="en-US" altLang="en-US" sz="1100" b="0" dirty="0" err="1">
                <a:ea typeface="ＭＳ Ｐゴシック" panose="020B0600070205080204" pitchFamily="34" charset="-128"/>
              </a:rPr>
              <a:t>Neagle</a:t>
            </a:r>
            <a:r>
              <a:rPr lang="en-US" altLang="en-US" sz="1100" b="0" dirty="0">
                <a:ea typeface="ＭＳ Ｐゴシック" panose="020B0600070205080204" pitchFamily="34" charset="-128"/>
              </a:rPr>
              <a:t> Housing Board, Treasurer</a:t>
            </a:r>
          </a:p>
          <a:p>
            <a:pPr>
              <a:spcBef>
                <a:spcPct val="0"/>
              </a:spcBef>
              <a:buFontTx/>
              <a:buNone/>
            </a:pPr>
            <a:r>
              <a:rPr lang="en-US" altLang="en-US" sz="1100" b="0" dirty="0">
                <a:ea typeface="ＭＳ Ｐゴシック" panose="020B0600070205080204" pitchFamily="34" charset="-128"/>
              </a:rPr>
              <a:t>Past Malden City Councilor</a:t>
            </a:r>
          </a:p>
          <a:p>
            <a:pPr>
              <a:spcBef>
                <a:spcPct val="0"/>
              </a:spcBef>
              <a:buFontTx/>
              <a:buNone/>
            </a:pPr>
            <a:r>
              <a:rPr lang="en-US" altLang="en-US" sz="1100" b="0" dirty="0">
                <a:ea typeface="ＭＳ Ｐゴシック" panose="020B0600070205080204" pitchFamily="34" charset="-128"/>
              </a:rPr>
              <a:t>Past Malden School Committee Member</a:t>
            </a:r>
          </a:p>
          <a:p>
            <a:pPr>
              <a:spcBef>
                <a:spcPct val="0"/>
              </a:spcBef>
              <a:buFontTx/>
              <a:buNone/>
            </a:pPr>
            <a:r>
              <a:rPr lang="en-US" altLang="en-US" sz="1100" b="0" dirty="0">
                <a:ea typeface="ＭＳ Ｐゴシック" panose="020B0600070205080204" pitchFamily="34" charset="-128"/>
              </a:rPr>
              <a:t>Past Chairman of the Board and Chief Volunteer Officer, Malden YMCA</a:t>
            </a:r>
          </a:p>
          <a:p>
            <a:pPr>
              <a:spcBef>
                <a:spcPct val="0"/>
              </a:spcBef>
              <a:buFontTx/>
              <a:buNone/>
            </a:pPr>
            <a:r>
              <a:rPr lang="en-US" altLang="en-US" sz="1100" b="0" dirty="0">
                <a:ea typeface="ＭＳ Ｐゴシック" panose="020B0600070205080204" pitchFamily="34" charset="-128"/>
              </a:rPr>
              <a:t> </a:t>
            </a:r>
          </a:p>
        </p:txBody>
      </p:sp>
    </p:spTree>
    <p:extLst>
      <p:ext uri="{BB962C8B-B14F-4D97-AF65-F5344CB8AC3E}">
        <p14:creationId xmlns:p14="http://schemas.microsoft.com/office/powerpoint/2010/main" val="2908707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F3D88015-57E7-4F15-A73D-B486717F888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76378"/>
            <a:ext cx="2471677" cy="1033444"/>
          </a:xfrm>
        </p:spPr>
      </p:pic>
      <p:sp>
        <p:nvSpPr>
          <p:cNvPr id="2" name="Rectangle 1"/>
          <p:cNvSpPr/>
          <p:nvPr/>
        </p:nvSpPr>
        <p:spPr>
          <a:xfrm>
            <a:off x="2606531" y="1091786"/>
            <a:ext cx="1968809" cy="461665"/>
          </a:xfrm>
          <a:prstGeom prst="rect">
            <a:avLst/>
          </a:prstGeom>
        </p:spPr>
        <p:txBody>
          <a:bodyPr wrap="none">
            <a:spAutoFit/>
          </a:bodyPr>
          <a:lstStyle/>
          <a:p>
            <a:r>
              <a:rPr lang="en-US" sz="2400" b="1" dirty="0" smtClean="0">
                <a:solidFill>
                  <a:srgbClr val="6F6F6F"/>
                </a:solidFill>
                <a:latin typeface="Century Gothic" panose="020B0502020202020204" pitchFamily="34" charset="0"/>
              </a:rPr>
              <a:t>Testimonials</a:t>
            </a:r>
            <a:endParaRPr lang="en-US" sz="2400" b="1" dirty="0">
              <a:solidFill>
                <a:srgbClr val="6F6F6F"/>
              </a:solidFill>
              <a:latin typeface="Century Gothic" panose="020B0502020202020204" pitchFamily="34" charset="0"/>
            </a:endParaRPr>
          </a:p>
        </p:txBody>
      </p:sp>
      <p:sp>
        <p:nvSpPr>
          <p:cNvPr id="9" name="Rectangle 8"/>
          <p:cNvSpPr/>
          <p:nvPr/>
        </p:nvSpPr>
        <p:spPr>
          <a:xfrm>
            <a:off x="685800" y="3838692"/>
            <a:ext cx="6057900" cy="600164"/>
          </a:xfrm>
          <a:prstGeom prst="rect">
            <a:avLst/>
          </a:prstGeom>
        </p:spPr>
        <p:txBody>
          <a:bodyPr wrap="square">
            <a:spAutoFit/>
          </a:bodyPr>
          <a:lstStyle/>
          <a:p>
            <a:r>
              <a:rPr lang="en-US" sz="1100" i="1" dirty="0"/>
              <a:t/>
            </a:r>
            <a:br>
              <a:rPr lang="en-US" sz="1100" i="1" dirty="0"/>
            </a:br>
            <a:r>
              <a:rPr lang="en-US" sz="1100" i="1" dirty="0"/>
              <a:t/>
            </a:r>
            <a:br>
              <a:rPr lang="en-US" sz="1100" i="1" dirty="0"/>
            </a:br>
            <a:endParaRPr lang="en-US" sz="1100" dirty="0"/>
          </a:p>
        </p:txBody>
      </p:sp>
      <p:sp>
        <p:nvSpPr>
          <p:cNvPr id="4" name="Rectangle 3"/>
          <p:cNvSpPr/>
          <p:nvPr/>
        </p:nvSpPr>
        <p:spPr>
          <a:xfrm>
            <a:off x="822960" y="1553451"/>
            <a:ext cx="5783580" cy="1200329"/>
          </a:xfrm>
          <a:prstGeom prst="rect">
            <a:avLst/>
          </a:prstGeom>
        </p:spPr>
        <p:txBody>
          <a:bodyPr wrap="square">
            <a:spAutoFit/>
          </a:bodyPr>
          <a:lstStyle/>
          <a:p>
            <a:pPr marL="171450" indent="-171450">
              <a:buFontTx/>
              <a:buChar char="-"/>
              <a:defRPr/>
            </a:pPr>
            <a:endParaRPr lang="en-US" altLang="en-US" i="1" dirty="0"/>
          </a:p>
          <a:p>
            <a:pPr>
              <a:defRPr/>
            </a:pPr>
            <a:endParaRPr lang="en-US" altLang="en-US" i="1" dirty="0"/>
          </a:p>
          <a:p>
            <a:pPr marL="285750" indent="-285750">
              <a:buFontTx/>
              <a:buChar char="-"/>
              <a:defRPr/>
            </a:pPr>
            <a:endParaRPr lang="en-US" i="1" dirty="0"/>
          </a:p>
          <a:p>
            <a:pPr marL="285750" indent="-285750">
              <a:buFontTx/>
              <a:buChar char="-"/>
              <a:defRPr/>
            </a:pPr>
            <a:endParaRPr lang="en-US" i="1" dirty="0"/>
          </a:p>
        </p:txBody>
      </p:sp>
      <p:sp>
        <p:nvSpPr>
          <p:cNvPr id="6" name="Text Placeholder 3"/>
          <p:cNvSpPr txBox="1">
            <a:spLocks/>
          </p:cNvSpPr>
          <p:nvPr/>
        </p:nvSpPr>
        <p:spPr>
          <a:xfrm>
            <a:off x="1316984" y="3985152"/>
            <a:ext cx="4781527" cy="825556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Oakes" panose="000004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akes" panose="000004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akes" panose="000004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akes" panose="000004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akes" panose="000004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altLang="en-US" sz="1100" b="1" i="1" dirty="0">
              <a:latin typeface="Century Gothic" panose="020B0502020202020204" pitchFamily="34" charset="0"/>
            </a:endParaRPr>
          </a:p>
          <a:p>
            <a:pPr marL="0" indent="0">
              <a:buNone/>
            </a:pPr>
            <a:r>
              <a:rPr lang="en-US" sz="1000" i="1" dirty="0">
                <a:latin typeface="Century Gothic" panose="020B0502020202020204" pitchFamily="34" charset="0"/>
              </a:rPr>
              <a:t>My agent, Steve </a:t>
            </a:r>
            <a:r>
              <a:rPr lang="en-US" sz="1000" i="1" dirty="0" err="1">
                <a:latin typeface="Century Gothic" panose="020B0502020202020204" pitchFamily="34" charset="0"/>
              </a:rPr>
              <a:t>Ultrino</a:t>
            </a:r>
            <a:r>
              <a:rPr lang="en-US" sz="1000" i="1" dirty="0">
                <a:latin typeface="Century Gothic" panose="020B0502020202020204" pitchFamily="34" charset="0"/>
              </a:rPr>
              <a:t>, explained everything so carefully and clearly. He was very sensitive to my needs throughout the process. His communication skills were outstanding and his recommendations were excellent. The sale of my property was accomplished quickly and to my great satisfaction.</a:t>
            </a:r>
          </a:p>
          <a:p>
            <a:pPr marL="0" indent="0">
              <a:buNone/>
            </a:pPr>
            <a:r>
              <a:rPr lang="en-US" sz="1000" i="1" dirty="0">
                <a:latin typeface="Century Gothic" panose="020B0502020202020204" pitchFamily="34" charset="0"/>
              </a:rPr>
              <a:t> </a:t>
            </a:r>
            <a:r>
              <a:rPr lang="en-US" sz="1000" b="1" i="1" dirty="0">
                <a:latin typeface="Century Gothic" panose="020B0502020202020204" pitchFamily="34" charset="0"/>
              </a:rPr>
              <a:t>Dorothy </a:t>
            </a:r>
            <a:r>
              <a:rPr lang="en-US" sz="1000" b="1" i="1" dirty="0" err="1">
                <a:latin typeface="Century Gothic" panose="020B0502020202020204" pitchFamily="34" charset="0"/>
              </a:rPr>
              <a:t>Maio</a:t>
            </a:r>
            <a:r>
              <a:rPr lang="en-US" sz="1000" b="1" i="1" dirty="0">
                <a:latin typeface="Century Gothic" panose="020B0502020202020204" pitchFamily="34" charset="0"/>
              </a:rPr>
              <a:t>, Wakefield</a:t>
            </a:r>
          </a:p>
          <a:p>
            <a:pPr marL="0" indent="0">
              <a:buNone/>
            </a:pPr>
            <a:endParaRPr lang="en-US" altLang="en-US" sz="1000" i="1" dirty="0">
              <a:latin typeface="Century Gothic" panose="020B0502020202020204" pitchFamily="34" charset="0"/>
            </a:endParaRPr>
          </a:p>
          <a:p>
            <a:pPr marL="0" indent="0">
              <a:buNone/>
            </a:pPr>
            <a:r>
              <a:rPr lang="en-US" altLang="en-US" sz="1000" i="1" dirty="0">
                <a:latin typeface="Century Gothic" panose="020B0502020202020204" pitchFamily="34" charset="0"/>
              </a:rPr>
              <a:t>Steve was a joy to work with extremely understanding and patient! He guided me through the process but made sure I knew I was the one calling the shots and he would honor all my decisions regarding the sale of my condo. Selling your house Can be overwhelming and scary Steve made it Manageable and less frightening. Steve </a:t>
            </a:r>
            <a:r>
              <a:rPr lang="en-US" altLang="en-US" sz="1000" i="1" dirty="0" err="1">
                <a:latin typeface="Century Gothic" panose="020B0502020202020204" pitchFamily="34" charset="0"/>
              </a:rPr>
              <a:t>Ultrino</a:t>
            </a:r>
            <a:r>
              <a:rPr lang="en-US" altLang="en-US" sz="1000" i="1" dirty="0">
                <a:latin typeface="Century Gothic" panose="020B0502020202020204" pitchFamily="34" charset="0"/>
              </a:rPr>
              <a:t> was always available throughout my entire process, he went above and beyond ( meeting electrician for smoke detectors, meeting fire inspector for certification, meeting appraiser, meeting house inspector, multiple visits to house for new owner all while I worked I lost no time at work because of this process, thanks to Steve! He made sure I always knew exactly what was happening. I could not have been happier or more satisfied with Steve as my agent! All I had to do was pack he did everything else . I will recommend him to family and friends without hesitation ! </a:t>
            </a:r>
          </a:p>
          <a:p>
            <a:pPr marL="0" indent="0">
              <a:buNone/>
            </a:pPr>
            <a:r>
              <a:rPr lang="en-US" altLang="en-US" sz="1000" b="1" i="1" dirty="0">
                <a:latin typeface="Century Gothic" panose="020B0502020202020204" pitchFamily="34" charset="0"/>
              </a:rPr>
              <a:t>Kim </a:t>
            </a:r>
            <a:r>
              <a:rPr lang="en-US" altLang="en-US" sz="1000" b="1" i="1" dirty="0" smtClean="0">
                <a:latin typeface="Century Gothic" panose="020B0502020202020204" pitchFamily="34" charset="0"/>
              </a:rPr>
              <a:t>N</a:t>
            </a:r>
            <a:endParaRPr lang="en-US" altLang="en-US" sz="1000" i="1" dirty="0">
              <a:latin typeface="Century Gothic" panose="020B0502020202020204" pitchFamily="34" charset="0"/>
            </a:endParaRPr>
          </a:p>
        </p:txBody>
      </p:sp>
      <p:sp>
        <p:nvSpPr>
          <p:cNvPr id="3" name="Rectangle 2">
            <a:extLst>
              <a:ext uri="{FF2B5EF4-FFF2-40B4-BE49-F238E27FC236}">
                <a16:creationId xmlns="" xmlns:a16="http://schemas.microsoft.com/office/drawing/2014/main" id="{7321A6CD-4529-4B2A-8C2B-B5CCD199E445}"/>
              </a:ext>
            </a:extLst>
          </p:cNvPr>
          <p:cNvSpPr/>
          <p:nvPr/>
        </p:nvSpPr>
        <p:spPr>
          <a:xfrm>
            <a:off x="1298654" y="3129074"/>
            <a:ext cx="4818185" cy="1009700"/>
          </a:xfrm>
          <a:prstGeom prst="rect">
            <a:avLst/>
          </a:prstGeom>
        </p:spPr>
        <p:txBody>
          <a:bodyPr wrap="square">
            <a:spAutoFit/>
          </a:bodyPr>
          <a:lstStyle/>
          <a:p>
            <a:pPr>
              <a:lnSpc>
                <a:spcPct val="107000"/>
              </a:lnSpc>
              <a:spcAft>
                <a:spcPts val="800"/>
              </a:spcAft>
            </a:pPr>
            <a:r>
              <a:rPr lang="en-US" sz="1000" i="1" dirty="0">
                <a:latin typeface="Century Gothic" panose="020B0502020202020204" pitchFamily="34" charset="0"/>
                <a:ea typeface="Calibri" panose="020F0502020204030204" pitchFamily="34" charset="0"/>
                <a:cs typeface="Times New Roman" panose="02020603050405020304" pitchFamily="18" charset="0"/>
              </a:rPr>
              <a:t>I knew Mr. </a:t>
            </a:r>
            <a:r>
              <a:rPr lang="en-US" sz="1000" i="1" dirty="0" err="1">
                <a:latin typeface="Century Gothic" panose="020B0502020202020204" pitchFamily="34" charset="0"/>
                <a:ea typeface="Calibri" panose="020F0502020204030204" pitchFamily="34" charset="0"/>
                <a:cs typeface="Times New Roman" panose="02020603050405020304" pitchFamily="18" charset="0"/>
              </a:rPr>
              <a:t>Ultrino’s</a:t>
            </a:r>
            <a:r>
              <a:rPr lang="en-US" sz="1000" i="1" dirty="0">
                <a:latin typeface="Century Gothic" panose="020B0502020202020204" pitchFamily="34" charset="0"/>
                <a:ea typeface="Calibri" panose="020F0502020204030204" pitchFamily="34" charset="0"/>
                <a:cs typeface="Times New Roman" panose="02020603050405020304" pitchFamily="18" charset="0"/>
              </a:rPr>
              <a:t> reputation and I could not have been happier with the result! He made it relatively stress less from beginning to end! He is the consummate professional. I would recommend him to any potential seller with no hesitation or reservation on my </a:t>
            </a:r>
            <a:r>
              <a:rPr lang="en-US" sz="1000" i="1" dirty="0" smtClean="0">
                <a:latin typeface="Century Gothic" panose="020B0502020202020204" pitchFamily="34" charset="0"/>
                <a:ea typeface="Calibri" panose="020F0502020204030204" pitchFamily="34" charset="0"/>
                <a:cs typeface="Times New Roman" panose="02020603050405020304" pitchFamily="18" charset="0"/>
              </a:rPr>
              <a:t>end.</a:t>
            </a:r>
            <a:endParaRPr lang="en-US" sz="10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b="1" dirty="0" smtClean="0">
                <a:latin typeface="Century Gothic" panose="020B0502020202020204" pitchFamily="34" charset="0"/>
                <a:ea typeface="Calibri" panose="020F0502020204030204" pitchFamily="34" charset="0"/>
                <a:cs typeface="Times New Roman" panose="02020603050405020304" pitchFamily="18" charset="0"/>
              </a:rPr>
              <a:t>Bob </a:t>
            </a:r>
            <a:r>
              <a:rPr lang="en-US" sz="1000" b="1" dirty="0">
                <a:latin typeface="Century Gothic" panose="020B0502020202020204" pitchFamily="34" charset="0"/>
                <a:ea typeface="Calibri" panose="020F0502020204030204" pitchFamily="34" charset="0"/>
                <a:cs typeface="Times New Roman" panose="02020603050405020304" pitchFamily="18" charset="0"/>
              </a:rPr>
              <a:t>Quist, Chelsea MA</a:t>
            </a:r>
            <a:endParaRPr lang="en-US" sz="1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323986" y="1805635"/>
            <a:ext cx="4533900" cy="1323439"/>
          </a:xfrm>
          <a:prstGeom prst="rect">
            <a:avLst/>
          </a:prstGeom>
        </p:spPr>
        <p:txBody>
          <a:bodyPr wrap="square">
            <a:spAutoFit/>
          </a:bodyPr>
          <a:lstStyle/>
          <a:p>
            <a:r>
              <a:rPr lang="en-US" sz="1000" i="1" dirty="0" smtClean="0">
                <a:latin typeface="Century Gothic" panose="020B0502020202020204" pitchFamily="34" charset="0"/>
              </a:rPr>
              <a:t>Steve </a:t>
            </a:r>
            <a:r>
              <a:rPr lang="en-US" sz="1000" i="1" dirty="0">
                <a:latin typeface="Century Gothic" panose="020B0502020202020204" pitchFamily="34" charset="0"/>
              </a:rPr>
              <a:t>was absolutely amazing to work with. We had a pretty chaotic situation on our hands and Steve guided us through the storm and completely made the whole process easier for us. He was a pleasure to work with from day one and he really held our hands throughout the entire process and has even followed up multiple times since the close. </a:t>
            </a:r>
            <a:endParaRPr lang="en-US" sz="1000" i="1" dirty="0" smtClean="0">
              <a:latin typeface="Century Gothic" panose="020B0502020202020204" pitchFamily="34" charset="0"/>
            </a:endParaRPr>
          </a:p>
          <a:p>
            <a:endParaRPr lang="en-US" sz="1000" i="1" dirty="0" smtClean="0">
              <a:latin typeface="Century Gothic" panose="020B0502020202020204" pitchFamily="34" charset="0"/>
            </a:endParaRPr>
          </a:p>
          <a:p>
            <a:r>
              <a:rPr lang="en-US" sz="1000" b="1" dirty="0" smtClean="0">
                <a:latin typeface="Century Gothic" panose="020B0502020202020204" pitchFamily="34" charset="0"/>
              </a:rPr>
              <a:t>Brian, Chelmsford </a:t>
            </a:r>
            <a:endParaRPr lang="en-US" sz="1000" b="1" i="1" dirty="0">
              <a:latin typeface="Century Gothic" panose="020B0502020202020204" pitchFamily="34" charset="0"/>
            </a:endParaRPr>
          </a:p>
        </p:txBody>
      </p:sp>
    </p:spTree>
    <p:extLst>
      <p:ext uri="{BB962C8B-B14F-4D97-AF65-F5344CB8AC3E}">
        <p14:creationId xmlns:p14="http://schemas.microsoft.com/office/powerpoint/2010/main" val="3555804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F3D88015-57E7-4F15-A73D-B486717F888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76378"/>
            <a:ext cx="2471677" cy="1033444"/>
          </a:xfrm>
        </p:spPr>
      </p:pic>
      <p:sp>
        <p:nvSpPr>
          <p:cNvPr id="2" name="Rectangle 1"/>
          <p:cNvSpPr/>
          <p:nvPr/>
        </p:nvSpPr>
        <p:spPr>
          <a:xfrm>
            <a:off x="2730345" y="1547925"/>
            <a:ext cx="1968809" cy="461665"/>
          </a:xfrm>
          <a:prstGeom prst="rect">
            <a:avLst/>
          </a:prstGeom>
        </p:spPr>
        <p:txBody>
          <a:bodyPr wrap="none">
            <a:spAutoFit/>
          </a:bodyPr>
          <a:lstStyle/>
          <a:p>
            <a:r>
              <a:rPr lang="en-US" sz="2400" b="1" dirty="0" smtClean="0">
                <a:solidFill>
                  <a:srgbClr val="6F6F6F"/>
                </a:solidFill>
                <a:latin typeface="Century Gothic" panose="020B0502020202020204" pitchFamily="34" charset="0"/>
              </a:rPr>
              <a:t>Testimonials</a:t>
            </a:r>
            <a:endParaRPr lang="en-US" sz="2400" b="1" dirty="0">
              <a:solidFill>
                <a:srgbClr val="6F6F6F"/>
              </a:solidFill>
              <a:latin typeface="Century Gothic" panose="020B0502020202020204" pitchFamily="34" charset="0"/>
            </a:endParaRPr>
          </a:p>
        </p:txBody>
      </p:sp>
      <p:sp>
        <p:nvSpPr>
          <p:cNvPr id="9" name="Rectangle 8"/>
          <p:cNvSpPr/>
          <p:nvPr/>
        </p:nvSpPr>
        <p:spPr>
          <a:xfrm>
            <a:off x="685800" y="4231918"/>
            <a:ext cx="6057900" cy="600164"/>
          </a:xfrm>
          <a:prstGeom prst="rect">
            <a:avLst/>
          </a:prstGeom>
        </p:spPr>
        <p:txBody>
          <a:bodyPr wrap="square">
            <a:spAutoFit/>
          </a:bodyPr>
          <a:lstStyle/>
          <a:p>
            <a:r>
              <a:rPr lang="en-US" sz="1100" i="1" dirty="0"/>
              <a:t/>
            </a:r>
            <a:br>
              <a:rPr lang="en-US" sz="1100" i="1" dirty="0"/>
            </a:br>
            <a:r>
              <a:rPr lang="en-US" sz="1100" i="1" dirty="0"/>
              <a:t/>
            </a:r>
            <a:br>
              <a:rPr lang="en-US" sz="1100" i="1" dirty="0"/>
            </a:br>
            <a:endParaRPr lang="en-US" sz="1100" dirty="0"/>
          </a:p>
        </p:txBody>
      </p:sp>
      <p:sp>
        <p:nvSpPr>
          <p:cNvPr id="4" name="Rectangle 3"/>
          <p:cNvSpPr/>
          <p:nvPr/>
        </p:nvSpPr>
        <p:spPr>
          <a:xfrm>
            <a:off x="822960" y="1553451"/>
            <a:ext cx="5783580" cy="1200329"/>
          </a:xfrm>
          <a:prstGeom prst="rect">
            <a:avLst/>
          </a:prstGeom>
        </p:spPr>
        <p:txBody>
          <a:bodyPr wrap="square">
            <a:spAutoFit/>
          </a:bodyPr>
          <a:lstStyle/>
          <a:p>
            <a:pPr marL="171450" indent="-171450">
              <a:buFontTx/>
              <a:buChar char="-"/>
              <a:defRPr/>
            </a:pPr>
            <a:endParaRPr lang="en-US" altLang="en-US" i="1" dirty="0"/>
          </a:p>
          <a:p>
            <a:pPr>
              <a:defRPr/>
            </a:pPr>
            <a:endParaRPr lang="en-US" altLang="en-US" i="1" dirty="0"/>
          </a:p>
          <a:p>
            <a:pPr marL="285750" indent="-285750">
              <a:buFontTx/>
              <a:buChar char="-"/>
              <a:defRPr/>
            </a:pPr>
            <a:endParaRPr lang="en-US" i="1" dirty="0"/>
          </a:p>
          <a:p>
            <a:pPr marL="285750" indent="-285750">
              <a:buFontTx/>
              <a:buChar char="-"/>
              <a:defRPr/>
            </a:pPr>
            <a:endParaRPr lang="en-US" i="1" dirty="0"/>
          </a:p>
        </p:txBody>
      </p:sp>
      <p:sp>
        <p:nvSpPr>
          <p:cNvPr id="6" name="Text Placeholder 3"/>
          <p:cNvSpPr txBox="1">
            <a:spLocks/>
          </p:cNvSpPr>
          <p:nvPr/>
        </p:nvSpPr>
        <p:spPr>
          <a:xfrm>
            <a:off x="1316984" y="3985152"/>
            <a:ext cx="4781527" cy="825556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Oakes" panose="000004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akes" panose="000004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akes" panose="000004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akes" panose="000004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akes" panose="000004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altLang="en-US" sz="1000" b="1" i="1" dirty="0">
              <a:latin typeface="Century Gothic" panose="020B0502020202020204" pitchFamily="34" charset="0"/>
            </a:endParaRPr>
          </a:p>
        </p:txBody>
      </p:sp>
      <p:sp>
        <p:nvSpPr>
          <p:cNvPr id="8" name="Rectangle 7"/>
          <p:cNvSpPr/>
          <p:nvPr/>
        </p:nvSpPr>
        <p:spPr>
          <a:xfrm>
            <a:off x="915036" y="2532756"/>
            <a:ext cx="5647052" cy="1015663"/>
          </a:xfrm>
          <a:prstGeom prst="rect">
            <a:avLst/>
          </a:prstGeom>
        </p:spPr>
        <p:txBody>
          <a:bodyPr wrap="square">
            <a:spAutoFit/>
          </a:bodyPr>
          <a:lstStyle/>
          <a:p>
            <a:r>
              <a:rPr lang="en-US" altLang="en-US" sz="1000" i="1" dirty="0">
                <a:latin typeface="Century Gothic" panose="020B0502020202020204" pitchFamily="34" charset="0"/>
              </a:rPr>
              <a:t>He was professional, he took the time to work with you. He would go out of his way to help out in any way he could. He was very patient helping us out throughout the process, as it can be overwhelming, Steve helped assuage some of this. I am happy to have met him</a:t>
            </a:r>
            <a:r>
              <a:rPr lang="en-US" altLang="en-US" sz="1000" i="1" dirty="0" smtClean="0">
                <a:latin typeface="Century Gothic" panose="020B0502020202020204" pitchFamily="34" charset="0"/>
              </a:rPr>
              <a:t>.</a:t>
            </a:r>
          </a:p>
          <a:p>
            <a:endParaRPr lang="en-US" altLang="en-US" sz="1000" b="1" i="1" dirty="0">
              <a:latin typeface="Century Gothic" panose="020B0502020202020204" pitchFamily="34" charset="0"/>
            </a:endParaRPr>
          </a:p>
          <a:p>
            <a:r>
              <a:rPr lang="en-US" altLang="en-US" sz="1000" b="1" i="1" dirty="0">
                <a:latin typeface="Century Gothic" panose="020B0502020202020204" pitchFamily="34" charset="0"/>
              </a:rPr>
              <a:t>John G</a:t>
            </a:r>
            <a:endParaRPr lang="en-US" altLang="en-US" sz="1000" b="1" i="1" dirty="0">
              <a:latin typeface="Century Gothic" panose="020B0502020202020204" pitchFamily="34" charset="0"/>
            </a:endParaRPr>
          </a:p>
        </p:txBody>
      </p:sp>
      <p:sp>
        <p:nvSpPr>
          <p:cNvPr id="10" name="Rectangle 9"/>
          <p:cNvSpPr/>
          <p:nvPr/>
        </p:nvSpPr>
        <p:spPr>
          <a:xfrm>
            <a:off x="997423" y="3970308"/>
            <a:ext cx="5482278" cy="861774"/>
          </a:xfrm>
          <a:prstGeom prst="rect">
            <a:avLst/>
          </a:prstGeom>
        </p:spPr>
        <p:txBody>
          <a:bodyPr wrap="square">
            <a:spAutoFit/>
          </a:bodyPr>
          <a:lstStyle/>
          <a:p>
            <a:r>
              <a:rPr lang="en-US" sz="1000" i="1" dirty="0">
                <a:latin typeface="Century Gothic" panose="020B0502020202020204" pitchFamily="34" charset="0"/>
              </a:rPr>
              <a:t>Steve was very easy to work with when selling my condo. He responded to all questions and requests quickly</a:t>
            </a:r>
          </a:p>
          <a:p>
            <a:r>
              <a:rPr lang="en-US" sz="1000" i="1" dirty="0">
                <a:latin typeface="Century Gothic" panose="020B0502020202020204" pitchFamily="34" charset="0"/>
              </a:rPr>
              <a:t>and efficiently. I highly recommend Steve Ultrino when selling a home</a:t>
            </a:r>
            <a:r>
              <a:rPr lang="en-US" sz="1000" i="1" dirty="0" smtClean="0">
                <a:latin typeface="Century Gothic" panose="020B0502020202020204" pitchFamily="34" charset="0"/>
              </a:rPr>
              <a:t>.</a:t>
            </a:r>
          </a:p>
          <a:p>
            <a:endParaRPr lang="en-US" sz="1000" i="1" dirty="0">
              <a:latin typeface="Century Gothic" panose="020B0502020202020204" pitchFamily="34" charset="0"/>
            </a:endParaRPr>
          </a:p>
          <a:p>
            <a:r>
              <a:rPr lang="en-US" sz="1000" b="1" i="1" dirty="0">
                <a:latin typeface="Century Gothic" panose="020B0502020202020204" pitchFamily="34" charset="0"/>
              </a:rPr>
              <a:t>Brian </a:t>
            </a:r>
            <a:r>
              <a:rPr lang="en-US" sz="1000" b="1" i="1" dirty="0" smtClean="0">
                <a:latin typeface="Century Gothic" panose="020B0502020202020204" pitchFamily="34" charset="0"/>
              </a:rPr>
              <a:t>A</a:t>
            </a:r>
            <a:endParaRPr lang="en-US" sz="1000" b="1" i="1" dirty="0">
              <a:latin typeface="Century Gothic" panose="020B0502020202020204" pitchFamily="34" charset="0"/>
            </a:endParaRPr>
          </a:p>
        </p:txBody>
      </p:sp>
    </p:spTree>
    <p:extLst>
      <p:ext uri="{BB962C8B-B14F-4D97-AF65-F5344CB8AC3E}">
        <p14:creationId xmlns:p14="http://schemas.microsoft.com/office/powerpoint/2010/main" val="3907983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F3D88015-57E7-4F15-A73D-B486717F888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76378"/>
            <a:ext cx="2471677" cy="1033444"/>
          </a:xfrm>
        </p:spPr>
      </p:pic>
      <p:sp>
        <p:nvSpPr>
          <p:cNvPr id="2" name="Rectangle 1"/>
          <p:cNvSpPr/>
          <p:nvPr/>
        </p:nvSpPr>
        <p:spPr>
          <a:xfrm>
            <a:off x="747843" y="1209822"/>
            <a:ext cx="2409634" cy="461665"/>
          </a:xfrm>
          <a:prstGeom prst="rect">
            <a:avLst/>
          </a:prstGeom>
        </p:spPr>
        <p:txBody>
          <a:bodyPr wrap="none">
            <a:spAutoFit/>
          </a:bodyPr>
          <a:lstStyle/>
          <a:p>
            <a:pPr>
              <a:spcBef>
                <a:spcPct val="0"/>
              </a:spcBef>
              <a:buFontTx/>
              <a:buNone/>
            </a:pPr>
            <a:r>
              <a:rPr lang="en-US" altLang="en-US" sz="2400" b="1" dirty="0">
                <a:latin typeface="Century Gothic" panose="020B0502020202020204" pitchFamily="34" charset="0"/>
                <a:cs typeface="Helvetica" panose="020B0604020202020204" pitchFamily="34" charset="0"/>
              </a:rPr>
              <a:t>Marketing Plan</a:t>
            </a:r>
          </a:p>
        </p:txBody>
      </p:sp>
      <p:sp>
        <p:nvSpPr>
          <p:cNvPr id="4" name="Rectangle 2"/>
          <p:cNvSpPr>
            <a:spLocks noChangeArrowheads="1"/>
          </p:cNvSpPr>
          <p:nvPr/>
        </p:nvSpPr>
        <p:spPr bwMode="auto">
          <a:xfrm>
            <a:off x="685800" y="1882140"/>
            <a:ext cx="6001702" cy="594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800" b="1">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spcBef>
                <a:spcPct val="0"/>
              </a:spcBef>
              <a:spcAft>
                <a:spcPts val="600"/>
              </a:spcAft>
            </a:pPr>
            <a:r>
              <a:rPr lang="en-US" altLang="en-US" sz="1600" b="0" dirty="0">
                <a:cs typeface="Helvetica" panose="020B0604020202020204" pitchFamily="34" charset="0"/>
              </a:rPr>
              <a:t> Place the CENTURY 21 Gold Post Yard sign on your property</a:t>
            </a:r>
            <a:endParaRPr lang="en-US" altLang="en-US" sz="1600" b="0" i="1" dirty="0">
              <a:cs typeface="Helvetica" panose="020B0604020202020204" pitchFamily="34" charset="0"/>
            </a:endParaRPr>
          </a:p>
          <a:p>
            <a:pPr>
              <a:spcBef>
                <a:spcPct val="0"/>
              </a:spcBef>
              <a:spcAft>
                <a:spcPts val="600"/>
              </a:spcAft>
            </a:pPr>
            <a:r>
              <a:rPr lang="en-US" altLang="en-US" sz="1600" b="0" dirty="0">
                <a:cs typeface="Helvetica" panose="020B0604020202020204" pitchFamily="34" charset="0"/>
              </a:rPr>
              <a:t> Place a lockbox on your home at your request and with permission</a:t>
            </a:r>
          </a:p>
          <a:p>
            <a:pPr>
              <a:spcBef>
                <a:spcPct val="0"/>
              </a:spcBef>
              <a:spcAft>
                <a:spcPts val="600"/>
              </a:spcAft>
            </a:pPr>
            <a:r>
              <a:rPr lang="en-US" altLang="en-US" sz="1600" b="0" dirty="0">
                <a:cs typeface="Helvetica" panose="020B0604020202020204" pitchFamily="34" charset="0"/>
              </a:rPr>
              <a:t> </a:t>
            </a:r>
            <a:r>
              <a:rPr lang="en-US" altLang="en-US" sz="1600" dirty="0">
                <a:cs typeface="Helvetica" panose="020B0604020202020204" pitchFamily="34" charset="0"/>
              </a:rPr>
              <a:t>MLS –</a:t>
            </a:r>
            <a:r>
              <a:rPr lang="en-US" altLang="en-US" sz="1600" b="0" dirty="0">
                <a:cs typeface="Helvetica" panose="020B0604020202020204" pitchFamily="34" charset="0"/>
              </a:rPr>
              <a:t> Place your home with the local Multiple Listing Service to make it available to all local Brokers</a:t>
            </a:r>
          </a:p>
          <a:p>
            <a:pPr>
              <a:spcBef>
                <a:spcPct val="0"/>
              </a:spcBef>
              <a:spcAft>
                <a:spcPts val="600"/>
              </a:spcAft>
            </a:pPr>
            <a:r>
              <a:rPr lang="en-US" altLang="en-US" sz="1600" b="0" dirty="0">
                <a:cs typeface="Helvetica" panose="020B0604020202020204" pitchFamily="34" charset="0"/>
              </a:rPr>
              <a:t> </a:t>
            </a:r>
            <a:r>
              <a:rPr lang="en-US" altLang="en-US" sz="1600" dirty="0">
                <a:cs typeface="Helvetica" panose="020B0604020202020204" pitchFamily="34" charset="0"/>
              </a:rPr>
              <a:t>Open Houses – </a:t>
            </a:r>
            <a:r>
              <a:rPr lang="en-US" altLang="en-US" sz="1600" b="0" dirty="0">
                <a:cs typeface="Helvetica" panose="020B0604020202020204" pitchFamily="34" charset="0"/>
              </a:rPr>
              <a:t>Actively promote open house showings for both real estate professionals and Buyers</a:t>
            </a:r>
          </a:p>
          <a:p>
            <a:pPr>
              <a:spcBef>
                <a:spcPct val="0"/>
              </a:spcBef>
              <a:spcAft>
                <a:spcPts val="600"/>
              </a:spcAft>
            </a:pPr>
            <a:r>
              <a:rPr lang="en-US" altLang="en-US" sz="1600" dirty="0">
                <a:cs typeface="Helvetica" panose="020B0604020202020204" pitchFamily="34" charset="0"/>
              </a:rPr>
              <a:t> Direct Mail – </a:t>
            </a:r>
            <a:r>
              <a:rPr lang="en-US" altLang="en-US" sz="1600" b="0" dirty="0">
                <a:cs typeface="Helvetica" panose="020B0604020202020204" pitchFamily="34" charset="0"/>
              </a:rPr>
              <a:t>Just Listed cards, Open House cards and other targeted mailings</a:t>
            </a:r>
          </a:p>
          <a:p>
            <a:pPr>
              <a:spcBef>
                <a:spcPct val="0"/>
              </a:spcBef>
              <a:spcAft>
                <a:spcPts val="600"/>
              </a:spcAft>
            </a:pPr>
            <a:r>
              <a:rPr lang="en-US" altLang="en-US" sz="1600" dirty="0">
                <a:cs typeface="Helvetica" panose="020B0604020202020204" pitchFamily="34" charset="0"/>
              </a:rPr>
              <a:t> E-Campaign Emails – </a:t>
            </a:r>
            <a:r>
              <a:rPr lang="en-US" altLang="en-US" sz="1600" b="0" dirty="0">
                <a:cs typeface="Helvetica" panose="020B0604020202020204" pitchFamily="34" charset="0"/>
              </a:rPr>
              <a:t>Online Property Flyer Emails directed to potential buyers</a:t>
            </a:r>
          </a:p>
          <a:p>
            <a:pPr>
              <a:spcBef>
                <a:spcPct val="0"/>
              </a:spcBef>
            </a:pPr>
            <a:r>
              <a:rPr lang="en-US" altLang="en-US" sz="1600" dirty="0">
                <a:cs typeface="Helvetica" panose="020B0604020202020204" pitchFamily="34" charset="0"/>
              </a:rPr>
              <a:t> Internet </a:t>
            </a:r>
            <a:r>
              <a:rPr lang="en-US" altLang="en-US" sz="1600" b="0" dirty="0">
                <a:cs typeface="Helvetica" panose="020B0604020202020204" pitchFamily="34" charset="0"/>
              </a:rPr>
              <a:t>– saturate the internet and social media with your listing.  </a:t>
            </a:r>
          </a:p>
          <a:p>
            <a:pPr>
              <a:spcAft>
                <a:spcPts val="600"/>
              </a:spcAft>
            </a:pPr>
            <a:r>
              <a:rPr lang="en-US" altLang="en-US" sz="1600" b="0" dirty="0">
                <a:cs typeface="Helvetica" panose="020B0604020202020204" pitchFamily="34" charset="0"/>
              </a:rPr>
              <a:t> Leverage the CENTURY 21 Global Referral Network</a:t>
            </a:r>
            <a:r>
              <a:rPr lang="en-US" altLang="en-US" sz="1600" b="0" baseline="30000" dirty="0">
                <a:cs typeface="Helvetica" panose="020B0604020202020204" pitchFamily="34" charset="0"/>
              </a:rPr>
              <a:t> </a:t>
            </a:r>
            <a:r>
              <a:rPr lang="en-US" altLang="en-US" sz="1600" b="0" dirty="0">
                <a:cs typeface="Helvetica" panose="020B0604020202020204" pitchFamily="34" charset="0"/>
              </a:rPr>
              <a:t>to access leads from around the world.</a:t>
            </a:r>
          </a:p>
          <a:p>
            <a:pPr>
              <a:spcBef>
                <a:spcPct val="0"/>
              </a:spcBef>
              <a:spcAft>
                <a:spcPts val="600"/>
              </a:spcAft>
            </a:pPr>
            <a:r>
              <a:rPr lang="en-US" altLang="en-US" sz="1600" b="0" dirty="0">
                <a:cs typeface="Helvetica" panose="020B0604020202020204" pitchFamily="34" charset="0"/>
              </a:rPr>
              <a:t>Two things sell homes – exposure and price! </a:t>
            </a:r>
          </a:p>
          <a:p>
            <a:pPr>
              <a:spcBef>
                <a:spcPct val="0"/>
              </a:spcBef>
              <a:spcAft>
                <a:spcPts val="600"/>
              </a:spcAft>
              <a:buFontTx/>
              <a:buNone/>
            </a:pPr>
            <a:r>
              <a:rPr lang="en-US" altLang="en-US" sz="1600" i="1" dirty="0">
                <a:cs typeface="Helvetica" panose="020B0604020202020204" pitchFamily="34" charset="0"/>
              </a:rPr>
              <a:t>CENTURY 21 ADVANCE REALTY HAS A PROVEN RECORD….we pride ourselves on our ability to create custom solutions to maximize both exposure and price!</a:t>
            </a:r>
          </a:p>
          <a:p>
            <a:pPr>
              <a:spcBef>
                <a:spcPct val="0"/>
              </a:spcBef>
              <a:buFontTx/>
              <a:buNone/>
            </a:pPr>
            <a:endParaRPr lang="en-US" altLang="en-US" sz="1200" b="0" dirty="0">
              <a:cs typeface="Helvetica" panose="020B0604020202020204" pitchFamily="34" charset="0"/>
            </a:endParaRPr>
          </a:p>
        </p:txBody>
      </p:sp>
    </p:spTree>
    <p:extLst>
      <p:ext uri="{BB962C8B-B14F-4D97-AF65-F5344CB8AC3E}">
        <p14:creationId xmlns:p14="http://schemas.microsoft.com/office/powerpoint/2010/main" val="9609603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470</TotalTime>
  <Words>1828</Words>
  <Application>Microsoft Office PowerPoint</Application>
  <PresentationFormat>Letter Paper (8.5x11 in)</PresentationFormat>
  <Paragraphs>174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Introducing Steven Ultrino &amp; CENTURY 21 Advance Realty </vt:lpstr>
      <vt:lpstr>PowerPoint Presentation</vt:lpstr>
      <vt:lpstr>Working Together to Achieve Your Goals </vt:lpstr>
      <vt:lpstr>PowerPoint Presentation</vt:lpstr>
      <vt:lpstr>PowerPoint Presentation</vt:lpstr>
      <vt:lpstr>PowerPoint Presentation</vt:lpstr>
      <vt:lpstr>PowerPoint Presentation</vt:lpstr>
      <vt:lpstr>PowerPoint Presentation</vt:lpstr>
      <vt:lpstr>PowerPoint Presentation</vt:lpstr>
      <vt:lpstr>My job doesn’t end when an Offer is presented.  I continue to work for you:</vt:lpstr>
      <vt:lpstr>PowerPoint Presentation</vt:lpstr>
      <vt:lpstr>A Unique Property  Deserves a Unique Property Site</vt:lpstr>
      <vt:lpstr>PowerPoint Presentation</vt:lpstr>
      <vt:lpstr>FRONT DESK APPOINTMENT CENTER</vt:lpstr>
      <vt:lpstr>   Factors that Influence the Value of your Home </vt:lpstr>
      <vt:lpstr> Pricing Your Home To Sell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Cruz, Enid</dc:creator>
  <cp:lastModifiedBy>C21Receptionist</cp:lastModifiedBy>
  <cp:revision>105</cp:revision>
  <cp:lastPrinted>2018-04-27T16:24:44Z</cp:lastPrinted>
  <dcterms:created xsi:type="dcterms:W3CDTF">2018-03-02T14:59:51Z</dcterms:created>
  <dcterms:modified xsi:type="dcterms:W3CDTF">2018-10-12T17:00:42Z</dcterms:modified>
</cp:coreProperties>
</file>