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423" r:id="rId2"/>
    <p:sldId id="380" r:id="rId3"/>
    <p:sldId id="384" r:id="rId4"/>
    <p:sldId id="366" r:id="rId5"/>
    <p:sldId id="389" r:id="rId6"/>
    <p:sldId id="390" r:id="rId7"/>
    <p:sldId id="392" r:id="rId8"/>
    <p:sldId id="393" r:id="rId9"/>
    <p:sldId id="430" r:id="rId10"/>
    <p:sldId id="397" r:id="rId11"/>
    <p:sldId id="398" r:id="rId12"/>
    <p:sldId id="399" r:id="rId13"/>
    <p:sldId id="400" r:id="rId14"/>
    <p:sldId id="401" r:id="rId15"/>
    <p:sldId id="402" r:id="rId16"/>
    <p:sldId id="405" r:id="rId17"/>
    <p:sldId id="404" r:id="rId18"/>
    <p:sldId id="406" r:id="rId19"/>
    <p:sldId id="407" r:id="rId20"/>
    <p:sldId id="408" r:id="rId21"/>
    <p:sldId id="409" r:id="rId22"/>
    <p:sldId id="414" r:id="rId23"/>
    <p:sldId id="415" r:id="rId24"/>
    <p:sldId id="416" r:id="rId25"/>
    <p:sldId id="426" r:id="rId26"/>
    <p:sldId id="427" r:id="rId27"/>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uhill, Catherine" initials="TC" lastIdx="4" clrIdx="0">
    <p:extLst>
      <p:ext uri="{19B8F6BF-5375-455C-9EA6-DF929625EA0E}">
        <p15:presenceInfo xmlns:p15="http://schemas.microsoft.com/office/powerpoint/2012/main" userId="S-1-5-21-4108015664-635056795-3199923293-30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285"/>
    <a:srgbClr val="FFFFFF"/>
    <a:srgbClr val="C9C1A8"/>
    <a:srgbClr val="414042"/>
    <a:srgbClr val="B4AA87"/>
    <a:srgbClr val="252526"/>
    <a:srgbClr val="968C71"/>
    <a:srgbClr val="343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4" autoAdjust="0"/>
    <p:restoredTop sz="95274" autoAdjust="0"/>
  </p:normalViewPr>
  <p:slideViewPr>
    <p:cSldViewPr>
      <p:cViewPr varScale="1">
        <p:scale>
          <a:sx n="72" d="100"/>
          <a:sy n="72" d="100"/>
        </p:scale>
        <p:origin x="1665" y="4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5" d="100"/>
          <a:sy n="145" d="100"/>
        </p:scale>
        <p:origin x="228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ABF8E-1D45-F547-A97E-31865A59F1D2}"/>
              </a:ext>
            </a:extLst>
          </p:cNvPr>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7E1BBD3-6790-5847-BF7D-2F379CA0BEE7}"/>
              </a:ext>
            </a:extLst>
          </p:cNvPr>
          <p:cNvSpPr>
            <a:spLocks noGrp="1"/>
          </p:cNvSpPr>
          <p:nvPr>
            <p:ph type="ftr" sz="quarter" idx="2"/>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AE9F91-ECF5-D64E-A25A-B5536777B249}"/>
              </a:ext>
            </a:extLst>
          </p:cNvPr>
          <p:cNvSpPr>
            <a:spLocks noGrp="1"/>
          </p:cNvSpPr>
          <p:nvPr>
            <p:ph type="sldNum" sz="quarter" idx="3"/>
          </p:nvPr>
        </p:nvSpPr>
        <p:spPr>
          <a:xfrm>
            <a:off x="4402138" y="9553575"/>
            <a:ext cx="3368675" cy="504825"/>
          </a:xfrm>
          <a:prstGeom prst="rect">
            <a:avLst/>
          </a:prstGeom>
        </p:spPr>
        <p:txBody>
          <a:bodyPr vert="horz" lIns="91440" tIns="45720" rIns="91440" bIns="45720" rtlCol="0" anchor="b"/>
          <a:lstStyle>
            <a:lvl1pPr algn="r">
              <a:defRPr sz="1200"/>
            </a:lvl1pPr>
          </a:lstStyle>
          <a:p>
            <a:fld id="{FFAF0398-0685-D94E-BA95-123524209764}" type="slidenum">
              <a:rPr lang="en-US" smtClean="0"/>
              <a:t>‹#›</a:t>
            </a:fld>
            <a:endParaRPr lang="en-US"/>
          </a:p>
        </p:txBody>
      </p:sp>
    </p:spTree>
    <p:extLst>
      <p:ext uri="{BB962C8B-B14F-4D97-AF65-F5344CB8AC3E}">
        <p14:creationId xmlns:p14="http://schemas.microsoft.com/office/powerpoint/2010/main" val="19537385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BAF4887A-87E6-4698-A833-EE1166B975DB}" type="datetime1">
              <a:rPr lang="en-US" smtClean="0"/>
              <a:t>12/28/2018</a:t>
            </a:fld>
            <a:endParaRPr lang="en-US"/>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DEE934F-1981-F843-BAB5-26AC22006481}" type="slidenum">
              <a:rPr lang="en-US" smtClean="0"/>
              <a:t>‹#›</a:t>
            </a:fld>
            <a:endParaRPr lang="en-US"/>
          </a:p>
        </p:txBody>
      </p:sp>
    </p:spTree>
    <p:extLst>
      <p:ext uri="{BB962C8B-B14F-4D97-AF65-F5344CB8AC3E}">
        <p14:creationId xmlns:p14="http://schemas.microsoft.com/office/powerpoint/2010/main" val="39890239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6BCD5-5C7D-604A-80D2-C6C3539760E3}" type="slidenum">
              <a:rPr lang="en-US" smtClean="0"/>
              <a:t>4</a:t>
            </a:fld>
            <a:endParaRPr lang="en-US"/>
          </a:p>
        </p:txBody>
      </p:sp>
    </p:spTree>
    <p:extLst>
      <p:ext uri="{BB962C8B-B14F-4D97-AF65-F5344CB8AC3E}">
        <p14:creationId xmlns:p14="http://schemas.microsoft.com/office/powerpoint/2010/main" val="162966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E934F-1981-F843-BAB5-26AC22006481}" type="slidenum">
              <a:rPr lang="en-US" smtClean="0"/>
              <a:t>22</a:t>
            </a:fld>
            <a:endParaRPr lang="en-US"/>
          </a:p>
        </p:txBody>
      </p:sp>
    </p:spTree>
    <p:extLst>
      <p:ext uri="{BB962C8B-B14F-4D97-AF65-F5344CB8AC3E}">
        <p14:creationId xmlns:p14="http://schemas.microsoft.com/office/powerpoint/2010/main" val="181734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E934F-1981-F843-BAB5-26AC22006481}" type="slidenum">
              <a:rPr lang="en-US" smtClean="0"/>
              <a:t>24</a:t>
            </a:fld>
            <a:endParaRPr lang="en-US"/>
          </a:p>
        </p:txBody>
      </p:sp>
    </p:spTree>
    <p:extLst>
      <p:ext uri="{BB962C8B-B14F-4D97-AF65-F5344CB8AC3E}">
        <p14:creationId xmlns:p14="http://schemas.microsoft.com/office/powerpoint/2010/main" val="3042817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06EB9C-D2CF-EC4E-A639-0BAA9E0A61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1295400"/>
            <a:ext cx="1324786" cy="1689100"/>
          </a:xfrm>
          <a:prstGeom prst="rect">
            <a:avLst/>
          </a:prstGeom>
        </p:spPr>
      </p:pic>
      <p:sp>
        <p:nvSpPr>
          <p:cNvPr id="25" name="TextBox 24">
            <a:extLst>
              <a:ext uri="{FF2B5EF4-FFF2-40B4-BE49-F238E27FC236}">
                <a16:creationId xmlns:a16="http://schemas.microsoft.com/office/drawing/2014/main" id="{D9E85CE2-99E6-364B-8B12-82649A3806EB}"/>
              </a:ext>
            </a:extLst>
          </p:cNvPr>
          <p:cNvSpPr txBox="1"/>
          <p:nvPr userDrawn="1"/>
        </p:nvSpPr>
        <p:spPr>
          <a:xfrm rot="5400000">
            <a:off x="5210907" y="3291683"/>
            <a:ext cx="4117164" cy="276999"/>
          </a:xfrm>
          <a:prstGeom prst="rect">
            <a:avLst/>
          </a:prstGeom>
          <a:noFill/>
        </p:spPr>
        <p:txBody>
          <a:bodyPr wrap="square" lIns="0" tIns="0" rIns="0" bIns="0" rtlCol="0">
            <a:spAutoFit/>
          </a:bodyPr>
          <a:lstStyle/>
          <a:p>
            <a:pPr algn="l"/>
            <a:r>
              <a:rPr lang="en-US" sz="1800" b="1" spc="300" dirty="0">
                <a:solidFill>
                  <a:schemeClr val="accent2"/>
                </a:solidFill>
                <a:latin typeface="Arial Narrow" panose="020B0604020202020204" pitchFamily="34" charset="0"/>
                <a:ea typeface="Barlow Semi Condensed" charset="0"/>
                <a:cs typeface="Arial Narrow" panose="020B0604020202020204" pitchFamily="34" charset="0"/>
              </a:rPr>
              <a:t>ABOVE      AND       BEYOND</a:t>
            </a:r>
            <a:endParaRPr lang="en-US" spc="300" dirty="0">
              <a:solidFill>
                <a:schemeClr val="accent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06144" y="686816"/>
            <a:ext cx="4960111" cy="1584960"/>
          </a:xfrm>
          <a:prstGeom prst="rect">
            <a:avLst/>
          </a:prstGeom>
        </p:spPr>
        <p:txBody>
          <a:bodyPr lIns="0" tIns="0" rIns="0" bIns="0"/>
          <a:lstStyle>
            <a:lvl1pPr>
              <a:defRPr sz="3000" b="0" i="0">
                <a:solidFill>
                  <a:srgbClr val="666666"/>
                </a:solidFill>
                <a:latin typeface="Arial Unicode MS"/>
                <a:cs typeface="Arial Unicode MS"/>
              </a:defRPr>
            </a:lvl1pPr>
          </a:lstStyle>
          <a:p>
            <a:endParaRPr/>
          </a:p>
        </p:txBody>
      </p:sp>
      <p:sp>
        <p:nvSpPr>
          <p:cNvPr id="4" name="Holder 4"/>
          <p:cNvSpPr>
            <a:spLocks noGrp="1"/>
          </p:cNvSpPr>
          <p:nvPr>
            <p:ph type="dt" sz="half" idx="6"/>
          </p:nvPr>
        </p:nvSpPr>
        <p:spPr>
          <a:xfrm>
            <a:off x="388620" y="9354312"/>
            <a:ext cx="1787652" cy="50292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5596128" y="9354312"/>
            <a:ext cx="1787652" cy="5029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86C139-29B7-4643-A44D-B4805C97F46B}"/>
              </a:ext>
            </a:extLst>
          </p:cNvPr>
          <p:cNvPicPr>
            <a:picLocks noChangeAspect="1"/>
          </p:cNvPicPr>
          <p:nvPr userDrawn="1"/>
        </p:nvPicPr>
        <p:blipFill rotWithShape="1">
          <a:blip r:embed="rId2"/>
          <a:srcRect t="43409" b="44594"/>
          <a:stretch/>
        </p:blipFill>
        <p:spPr>
          <a:xfrm>
            <a:off x="-1" y="0"/>
            <a:ext cx="7772400" cy="519531"/>
          </a:xfrm>
          <a:prstGeom prst="rect">
            <a:avLst/>
          </a:prstGeom>
          <a:ln>
            <a:noFill/>
          </a:ln>
        </p:spPr>
      </p:pic>
    </p:spTree>
    <p:extLst>
      <p:ext uri="{BB962C8B-B14F-4D97-AF65-F5344CB8AC3E}">
        <p14:creationId xmlns:p14="http://schemas.microsoft.com/office/powerpoint/2010/main" val="220484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A764CAF-2152-FA45-AC4A-9DB15C32D3B2}"/>
              </a:ext>
            </a:extLst>
          </p:cNvPr>
          <p:cNvSpPr/>
          <p:nvPr userDrawn="1"/>
        </p:nvSpPr>
        <p:spPr>
          <a:xfrm flipH="1">
            <a:off x="-14654" y="0"/>
            <a:ext cx="3276600" cy="80437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111835DA-6381-2B41-9590-CD1C02A1A05F}"/>
              </a:ext>
            </a:extLst>
          </p:cNvPr>
          <p:cNvGrpSpPr/>
          <p:nvPr userDrawn="1"/>
        </p:nvGrpSpPr>
        <p:grpSpPr>
          <a:xfrm>
            <a:off x="0" y="0"/>
            <a:ext cx="7927912" cy="457200"/>
            <a:chOff x="0" y="0"/>
            <a:chExt cx="7927912" cy="457200"/>
          </a:xfrm>
        </p:grpSpPr>
        <p:pic>
          <p:nvPicPr>
            <p:cNvPr id="26" name="Picture 25">
              <a:extLst>
                <a:ext uri="{FF2B5EF4-FFF2-40B4-BE49-F238E27FC236}">
                  <a16:creationId xmlns:a16="http://schemas.microsoft.com/office/drawing/2014/main" id="{AB572072-6085-2C40-86BF-B882BE7BF1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46" t="66818" r="3456" b="21974"/>
            <a:stretch/>
          </p:blipFill>
          <p:spPr>
            <a:xfrm>
              <a:off x="0" y="0"/>
              <a:ext cx="3965512" cy="457200"/>
            </a:xfrm>
            <a:prstGeom prst="rect">
              <a:avLst/>
            </a:prstGeom>
          </p:spPr>
        </p:pic>
        <p:pic>
          <p:nvPicPr>
            <p:cNvPr id="27" name="Picture 26">
              <a:extLst>
                <a:ext uri="{FF2B5EF4-FFF2-40B4-BE49-F238E27FC236}">
                  <a16:creationId xmlns:a16="http://schemas.microsoft.com/office/drawing/2014/main" id="{95DD02E8-4D74-4E4C-AD6F-8BD58A6841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46" t="66818" r="3456" b="21974"/>
            <a:stretch/>
          </p:blipFill>
          <p:spPr>
            <a:xfrm>
              <a:off x="3962400" y="0"/>
              <a:ext cx="3965512" cy="457200"/>
            </a:xfrm>
            <a:prstGeom prst="rect">
              <a:avLst/>
            </a:prstGeom>
          </p:spPr>
        </p:pic>
      </p:grpSp>
      <p:sp>
        <p:nvSpPr>
          <p:cNvPr id="2" name="Title 1">
            <a:extLst>
              <a:ext uri="{FF2B5EF4-FFF2-40B4-BE49-F238E27FC236}">
                <a16:creationId xmlns:a16="http://schemas.microsoft.com/office/drawing/2014/main" id="{23B0B552-A16D-DE4A-B484-4BE90E034352}"/>
              </a:ext>
            </a:extLst>
          </p:cNvPr>
          <p:cNvSpPr>
            <a:spLocks noGrp="1"/>
          </p:cNvSpPr>
          <p:nvPr>
            <p:ph type="title" hasCustomPrompt="1"/>
          </p:nvPr>
        </p:nvSpPr>
        <p:spPr>
          <a:xfrm>
            <a:off x="457200" y="889000"/>
            <a:ext cx="2743200" cy="2165016"/>
          </a:xfrm>
        </p:spPr>
        <p:txBody>
          <a:bodyPr/>
          <a:lstStyle>
            <a:lvl1pPr>
              <a:lnSpc>
                <a:spcPct val="120000"/>
              </a:lnSpc>
              <a:defRPr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3987D83-0ED3-E942-82BB-1759DC2C68F3}"/>
              </a:ext>
            </a:extLst>
          </p:cNvPr>
          <p:cNvSpPr/>
          <p:nvPr userDrawn="1"/>
        </p:nvSpPr>
        <p:spPr>
          <a:xfrm flipH="1">
            <a:off x="-14654" y="0"/>
            <a:ext cx="3138854" cy="80437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D63E749-84D5-534A-931D-6BDF4DFF6A08}"/>
              </a:ext>
            </a:extLst>
          </p:cNvPr>
          <p:cNvSpPr/>
          <p:nvPr userDrawn="1"/>
        </p:nvSpPr>
        <p:spPr>
          <a:xfrm>
            <a:off x="-17040" y="-2328"/>
            <a:ext cx="7789440" cy="373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0A6ACDA-B14A-6D42-B365-847580F3ED4B}"/>
              </a:ext>
            </a:extLst>
          </p:cNvPr>
          <p:cNvPicPr>
            <a:picLocks noChangeAspect="1"/>
          </p:cNvPicPr>
          <p:nvPr userDrawn="1"/>
        </p:nvPicPr>
        <p:blipFill rotWithShape="1">
          <a:blip r:embed="rId2"/>
          <a:srcRect l="4697" t="78951" r="34959" b="3756"/>
          <a:stretch/>
        </p:blipFill>
        <p:spPr>
          <a:xfrm>
            <a:off x="-31694" y="4114800"/>
            <a:ext cx="3108960" cy="751168"/>
          </a:xfrm>
          <a:prstGeom prst="rect">
            <a:avLst/>
          </a:prstGeom>
        </p:spPr>
      </p:pic>
      <p:sp>
        <p:nvSpPr>
          <p:cNvPr id="28" name="Picture Placeholder 2">
            <a:extLst>
              <a:ext uri="{FF2B5EF4-FFF2-40B4-BE49-F238E27FC236}">
                <a16:creationId xmlns:a16="http://schemas.microsoft.com/office/drawing/2014/main" id="{A16DF7D6-F53E-BA46-B7D6-E1D7F73575DA}"/>
              </a:ext>
            </a:extLst>
          </p:cNvPr>
          <p:cNvSpPr>
            <a:spLocks noGrp="1"/>
          </p:cNvSpPr>
          <p:nvPr>
            <p:ph type="pic" sz="quarter" idx="10"/>
          </p:nvPr>
        </p:nvSpPr>
        <p:spPr>
          <a:xfrm>
            <a:off x="2743200" y="-1588"/>
            <a:ext cx="5029200" cy="3195638"/>
          </a:xfrm>
          <a:prstGeom prst="rect">
            <a:avLst/>
          </a:prstGeom>
        </p:spPr>
        <p:txBody>
          <a:bodyPr/>
          <a:lstStyle/>
          <a:p>
            <a:endParaRPr lang="en-US"/>
          </a:p>
        </p:txBody>
      </p:sp>
    </p:spTree>
    <p:extLst>
      <p:ext uri="{BB962C8B-B14F-4D97-AF65-F5344CB8AC3E}">
        <p14:creationId xmlns:p14="http://schemas.microsoft.com/office/powerpoint/2010/main" val="1866142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0D9358-2170-054A-9085-1EC711336DB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46" t="66818" r="3456" b="21974"/>
          <a:stretch/>
        </p:blipFill>
        <p:spPr>
          <a:xfrm>
            <a:off x="0" y="0"/>
            <a:ext cx="3965512" cy="457200"/>
          </a:xfrm>
          <a:prstGeom prst="rect">
            <a:avLst/>
          </a:prstGeom>
        </p:spPr>
      </p:pic>
      <p:sp>
        <p:nvSpPr>
          <p:cNvPr id="10" name="Picture Placeholder 8">
            <a:extLst>
              <a:ext uri="{FF2B5EF4-FFF2-40B4-BE49-F238E27FC236}">
                <a16:creationId xmlns:a16="http://schemas.microsoft.com/office/drawing/2014/main" id="{9BB1BC3F-6E9C-C149-9565-87C6090EDD1D}"/>
              </a:ext>
            </a:extLst>
          </p:cNvPr>
          <p:cNvSpPr>
            <a:spLocks noGrp="1"/>
          </p:cNvSpPr>
          <p:nvPr>
            <p:ph type="pic" sz="quarter" idx="10"/>
          </p:nvPr>
        </p:nvSpPr>
        <p:spPr>
          <a:xfrm>
            <a:off x="1627796" y="0"/>
            <a:ext cx="6144604" cy="2266176"/>
          </a:xfrm>
          <a:prstGeom prst="rect">
            <a:avLst/>
          </a:prstGeom>
          <a:solidFill>
            <a:schemeClr val="bg1"/>
          </a:solidFill>
        </p:spPr>
        <p:txBody>
          <a:bodyPr/>
          <a:lstStyle/>
          <a:p>
            <a:endParaRPr lang="en-US"/>
          </a:p>
        </p:txBody>
      </p:sp>
      <p:sp>
        <p:nvSpPr>
          <p:cNvPr id="4" name="Title 3">
            <a:extLst>
              <a:ext uri="{FF2B5EF4-FFF2-40B4-BE49-F238E27FC236}">
                <a16:creationId xmlns:a16="http://schemas.microsoft.com/office/drawing/2014/main" id="{162F2D86-155F-314D-90DA-E5CF3608136D}"/>
              </a:ext>
            </a:extLst>
          </p:cNvPr>
          <p:cNvSpPr>
            <a:spLocks noGrp="1"/>
          </p:cNvSpPr>
          <p:nvPr>
            <p:ph type="title" hasCustomPrompt="1"/>
          </p:nvPr>
        </p:nvSpPr>
        <p:spPr>
          <a:xfrm>
            <a:off x="533400" y="994234"/>
            <a:ext cx="2971801" cy="1384995"/>
          </a:xfrm>
          <a:prstGeom prst="rect">
            <a:avLst/>
          </a:prstGeom>
        </p:spPr>
        <p:txBody>
          <a:bodyPr/>
          <a:lstStyle>
            <a:lvl1pPr>
              <a:defRPr b="1" spc="5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694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062CBC-3361-CA42-9422-82A14CAC5242}"/>
              </a:ext>
            </a:extLst>
          </p:cNvPr>
          <p:cNvSpPr/>
          <p:nvPr userDrawn="1"/>
        </p:nvSpPr>
        <p:spPr>
          <a:xfrm rot="5400000" flipH="1">
            <a:off x="3352800" y="-2819400"/>
            <a:ext cx="1600200" cy="723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433"/>
              </a:solidFill>
            </a:endParaRPr>
          </a:p>
        </p:txBody>
      </p:sp>
      <p:sp>
        <p:nvSpPr>
          <p:cNvPr id="21" name="Rectangle 20">
            <a:extLst>
              <a:ext uri="{FF2B5EF4-FFF2-40B4-BE49-F238E27FC236}">
                <a16:creationId xmlns:a16="http://schemas.microsoft.com/office/drawing/2014/main" id="{0A8B03B6-63BD-2A41-8B61-98F66C0FA7A6}"/>
              </a:ext>
            </a:extLst>
          </p:cNvPr>
          <p:cNvSpPr/>
          <p:nvPr userDrawn="1"/>
        </p:nvSpPr>
        <p:spPr>
          <a:xfrm>
            <a:off x="1524000" y="289316"/>
            <a:ext cx="6248400" cy="1310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3433"/>
              </a:solidFill>
            </a:endParaRPr>
          </a:p>
        </p:txBody>
      </p:sp>
      <p:sp>
        <p:nvSpPr>
          <p:cNvPr id="38" name="object 5">
            <a:extLst>
              <a:ext uri="{FF2B5EF4-FFF2-40B4-BE49-F238E27FC236}">
                <a16:creationId xmlns:a16="http://schemas.microsoft.com/office/drawing/2014/main" id="{A4E314DB-E488-8649-89DC-B31D4CB8C130}"/>
              </a:ext>
            </a:extLst>
          </p:cNvPr>
          <p:cNvSpPr txBox="1">
            <a:spLocks/>
          </p:cNvSpPr>
          <p:nvPr userDrawn="1"/>
        </p:nvSpPr>
        <p:spPr>
          <a:xfrm>
            <a:off x="1314600" y="-336769"/>
            <a:ext cx="6514800" cy="1220206"/>
          </a:xfrm>
          <a:prstGeom prst="rect">
            <a:avLst/>
          </a:prstGeom>
        </p:spPr>
        <p:txBody>
          <a:bodyPr vert="horz" wrap="square" lIns="0" tIns="12700" rIns="0" bIns="0" rtlCol="0">
            <a:spAutoFit/>
          </a:bodyPr>
          <a:lstStyle>
            <a:lvl1pPr>
              <a:defRPr sz="3000" b="0" i="0">
                <a:solidFill>
                  <a:srgbClr val="666666"/>
                </a:solidFill>
                <a:latin typeface="Arial Unicode MS"/>
                <a:ea typeface="+mj-ea"/>
                <a:cs typeface="Arial Unicode MS"/>
              </a:defRPr>
            </a:lvl1pPr>
          </a:lstStyle>
          <a:p>
            <a:pPr marL="12700" algn="r">
              <a:lnSpc>
                <a:spcPct val="120000"/>
              </a:lnSpc>
              <a:spcBef>
                <a:spcPts val="100"/>
              </a:spcBef>
            </a:pPr>
            <a:r>
              <a:rPr lang="en-US" sz="7200" b="1" kern="0" spc="320" dirty="0">
                <a:solidFill>
                  <a:schemeClr val="tx2"/>
                </a:solidFill>
                <a:latin typeface="Arial" panose="020B0604020202020204" pitchFamily="34" charset="0"/>
                <a:ea typeface="Typold" charset="0"/>
                <a:cs typeface="Arial" panose="020B0604020202020204" pitchFamily="34" charset="0"/>
              </a:rPr>
              <a:t>CHECKLIST</a:t>
            </a:r>
          </a:p>
        </p:txBody>
      </p:sp>
      <p:sp>
        <p:nvSpPr>
          <p:cNvPr id="42" name="Text Placeholder 41">
            <a:extLst>
              <a:ext uri="{FF2B5EF4-FFF2-40B4-BE49-F238E27FC236}">
                <a16:creationId xmlns:a16="http://schemas.microsoft.com/office/drawing/2014/main" id="{7E6F6C11-EE32-7C43-AFDD-7A6A44809243}"/>
              </a:ext>
            </a:extLst>
          </p:cNvPr>
          <p:cNvSpPr>
            <a:spLocks noGrp="1"/>
          </p:cNvSpPr>
          <p:nvPr>
            <p:ph type="body" sz="quarter" idx="13"/>
          </p:nvPr>
        </p:nvSpPr>
        <p:spPr>
          <a:xfrm>
            <a:off x="1676400" y="1234062"/>
            <a:ext cx="5791200" cy="276999"/>
          </a:xfrm>
        </p:spPr>
        <p:txBody>
          <a:bodyPr anchor="b"/>
          <a:lstStyle>
            <a:lvl1pPr algn="l">
              <a:defRPr sz="1800" b="1" spc="30" baseline="0">
                <a:solidFill>
                  <a:schemeClr val="bg1"/>
                </a:solidFill>
              </a:defRPr>
            </a:lvl1pPr>
          </a:lstStyle>
          <a:p>
            <a:pPr lvl="0"/>
            <a:endParaRPr lang="en-US" dirty="0"/>
          </a:p>
        </p:txBody>
      </p:sp>
    </p:spTree>
    <p:extLst>
      <p:ext uri="{BB962C8B-B14F-4D97-AF65-F5344CB8AC3E}">
        <p14:creationId xmlns:p14="http://schemas.microsoft.com/office/powerpoint/2010/main" val="69157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72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D4DECAE2-2870-3343-BF75-187DC2E1B0F1}"/>
              </a:ext>
            </a:extLst>
          </p:cNvPr>
          <p:cNvSpPr>
            <a:spLocks noGrp="1"/>
          </p:cNvSpPr>
          <p:nvPr>
            <p:ph type="sldNum" sz="quarter" idx="12"/>
          </p:nvPr>
        </p:nvSpPr>
        <p:spPr>
          <a:xfrm>
            <a:off x="7097141" y="9518857"/>
            <a:ext cx="297180" cy="184666"/>
          </a:xfrm>
          <a:prstGeom prst="rect">
            <a:avLst/>
          </a:prstGeom>
        </p:spPr>
        <p:txBody>
          <a:bodyPr lIns="0" tIns="0" rIns="0" bIns="0"/>
          <a:lstStyle>
            <a:lvl1pPr algn="r">
              <a:defRPr sz="1200">
                <a:solidFill>
                  <a:schemeClr val="tx1"/>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06144" y="686816"/>
            <a:ext cx="4960111" cy="1584960"/>
          </a:xfrm>
          <a:prstGeom prst="rect">
            <a:avLst/>
          </a:prstGeom>
        </p:spPr>
        <p:txBody>
          <a:bodyPr lIns="0" tIns="0" rIns="0" bIns="0"/>
          <a:lstStyle>
            <a:lvl1pPr>
              <a:defRPr sz="3000" b="0" i="0">
                <a:solidFill>
                  <a:srgbClr val="666666"/>
                </a:solidFill>
                <a:latin typeface="Arial Unicode MS"/>
                <a:cs typeface="Arial Unicode MS"/>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a:xfrm>
            <a:off x="388620" y="9354312"/>
            <a:ext cx="1787652" cy="50292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5596128" y="9354312"/>
            <a:ext cx="1787652" cy="5029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06144" y="686816"/>
            <a:ext cx="4960111" cy="1584960"/>
          </a:xfrm>
          <a:prstGeom prst="rect">
            <a:avLst/>
          </a:prstGeom>
        </p:spPr>
        <p:txBody>
          <a:bodyPr wrap="square" lIns="0" tIns="0" rIns="0" bIns="0">
            <a:spAutoFit/>
          </a:bodyPr>
          <a:lstStyle>
            <a:lvl1pPr>
              <a:defRPr sz="3000" b="0" i="0">
                <a:solidFill>
                  <a:srgbClr val="666666"/>
                </a:solidFill>
                <a:latin typeface="Arial Unicode MS"/>
                <a:cs typeface="Arial Unicode MS"/>
              </a:defRPr>
            </a:lvl1pPr>
          </a:lstStyle>
          <a:p>
            <a:endParaRPr/>
          </a:p>
        </p:txBody>
      </p:sp>
      <p:sp>
        <p:nvSpPr>
          <p:cNvPr id="3" name="Holder 3"/>
          <p:cNvSpPr>
            <a:spLocks noGrp="1"/>
          </p:cNvSpPr>
          <p:nvPr>
            <p:ph type="body" idx="1"/>
          </p:nvPr>
        </p:nvSpPr>
        <p:spPr>
          <a:xfrm>
            <a:off x="2115566" y="4015232"/>
            <a:ext cx="3541267" cy="3286125"/>
          </a:xfrm>
          <a:prstGeom prst="rect">
            <a:avLst/>
          </a:prstGeom>
        </p:spPr>
        <p:txBody>
          <a:bodyPr wrap="square" lIns="0" tIns="0" rIns="0" bIns="0">
            <a:spAutoFit/>
          </a:bodyPr>
          <a:lstStyle>
            <a:lvl1pPr>
              <a:defRPr sz="1400" b="0" i="0">
                <a:solidFill>
                  <a:srgbClr val="666666"/>
                </a:solidFill>
                <a:latin typeface="Arial Unicode MS"/>
                <a:cs typeface="Arial Unicode MS"/>
              </a:defRPr>
            </a:lvl1pPr>
          </a:lstStyle>
          <a:p>
            <a:endParaRPr dirty="0"/>
          </a:p>
        </p:txBody>
      </p:sp>
      <p:sp>
        <p:nvSpPr>
          <p:cNvPr id="4" name="Rectangle 3">
            <a:extLst>
              <a:ext uri="{FF2B5EF4-FFF2-40B4-BE49-F238E27FC236}">
                <a16:creationId xmlns:a16="http://schemas.microsoft.com/office/drawing/2014/main" id="{AE675086-A0C6-45E8-9445-9B918873615B}"/>
              </a:ext>
            </a:extLst>
          </p:cNvPr>
          <p:cNvSpPr/>
          <p:nvPr userDrawn="1"/>
        </p:nvSpPr>
        <p:spPr>
          <a:xfrm>
            <a:off x="800099" y="9525000"/>
            <a:ext cx="6172200" cy="246221"/>
          </a:xfrm>
          <a:prstGeom prst="rect">
            <a:avLst/>
          </a:prstGeom>
        </p:spPr>
        <p:txBody>
          <a:bodyPr wrap="square">
            <a:spAutoFit/>
          </a:bodyPr>
          <a:lstStyle/>
          <a:p>
            <a:pPr marL="0" marR="0">
              <a:spcBef>
                <a:spcPts val="0"/>
              </a:spcBef>
              <a:spcAft>
                <a:spcPts val="0"/>
              </a:spcAft>
            </a:pPr>
            <a:r>
              <a:rPr lang="en-US" sz="500" dirty="0">
                <a:solidFill>
                  <a:srgbClr val="808285"/>
                </a:solidFill>
                <a:effectLst/>
                <a:latin typeface="Oakes"/>
                <a:ea typeface="Calibri" panose="020F0502020204030204" pitchFamily="34" charset="0"/>
              </a:rPr>
              <a:t>© 2018 Century 21 Real Estate LLC. CENTURY 21</a:t>
            </a:r>
            <a:r>
              <a:rPr lang="en-US" sz="500" baseline="30000" dirty="0">
                <a:solidFill>
                  <a:srgbClr val="808285"/>
                </a:solidFill>
                <a:effectLst/>
                <a:latin typeface="Oakes"/>
                <a:ea typeface="Calibri" panose="020F0502020204030204" pitchFamily="34" charset="0"/>
                <a:cs typeface="Helvetica" panose="020B0604020202020204" pitchFamily="34" charset="0"/>
              </a:rPr>
              <a:t>®</a:t>
            </a:r>
            <a:r>
              <a:rPr lang="en-US" sz="500" dirty="0">
                <a:solidFill>
                  <a:srgbClr val="808285"/>
                </a:solidFill>
                <a:effectLst/>
                <a:latin typeface="Oakes"/>
                <a:ea typeface="Calibri" panose="020F0502020204030204" pitchFamily="34" charset="0"/>
              </a:rPr>
              <a:t>, the CENTURY 21 Logo and C21</a:t>
            </a:r>
            <a:r>
              <a:rPr lang="en-US" sz="500" baseline="30000" dirty="0">
                <a:solidFill>
                  <a:srgbClr val="808285"/>
                </a:solidFill>
                <a:effectLst/>
                <a:latin typeface="Oakes"/>
                <a:ea typeface="Calibri" panose="020F0502020204030204" pitchFamily="34" charset="0"/>
                <a:cs typeface="Helvetica" panose="020B0604020202020204" pitchFamily="34" charset="0"/>
              </a:rPr>
              <a:t>®</a:t>
            </a:r>
            <a:r>
              <a:rPr lang="en-US" sz="500" dirty="0">
                <a:solidFill>
                  <a:srgbClr val="808285"/>
                </a:solidFill>
                <a:effectLst/>
                <a:latin typeface="Oakes"/>
                <a:ea typeface="Calibri" panose="020F0502020204030204" pitchFamily="34" charset="0"/>
                <a:cs typeface="Helvetica" panose="020B0604020202020204" pitchFamily="34" charset="0"/>
              </a:rPr>
              <a:t> </a:t>
            </a:r>
            <a:r>
              <a:rPr lang="en-US" sz="500" dirty="0">
                <a:solidFill>
                  <a:srgbClr val="808285"/>
                </a:solidFill>
                <a:effectLst/>
                <a:latin typeface="Oakes"/>
                <a:ea typeface="Calibri" panose="020F0502020204030204" pitchFamily="34" charset="0"/>
              </a:rPr>
              <a:t>are registered service marks owned by Century 21 Real Estate LLC. Century 21 Real Estate LLC fully supports the principles of the Fair Housing Act and the Equal Opportunity Act. Each office is independently owned and operated. Each independent sales </a:t>
            </a:r>
            <a:r>
              <a:rPr lang="en-US" sz="500" dirty="0">
                <a:solidFill>
                  <a:srgbClr val="808285"/>
                </a:solidFill>
                <a:effectLst/>
                <a:latin typeface="Oakes"/>
                <a:ea typeface="Calibri" panose="020F0502020204030204" pitchFamily="34" charset="0"/>
                <a:cs typeface="Calibri" panose="020F0502020204030204" pitchFamily="34" charset="0"/>
              </a:rPr>
              <a:t>associate and broker is responsible for the specific customized content of this presentation.</a:t>
            </a:r>
            <a:endParaRPr lang="en-US" sz="500" dirty="0">
              <a:solidFill>
                <a:srgbClr val="808285"/>
              </a:solidFill>
              <a:latin typeface="Oakes"/>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8" r:id="rId4"/>
    <p:sldLayoutId id="2147483667" r:id="rId5"/>
    <p:sldLayoutId id="2147483669" r:id="rId6"/>
    <p:sldLayoutId id="2147483670" r:id="rId7"/>
    <p:sldLayoutId id="2147483665" r:id="rId8"/>
    <p:sldLayoutId id="2147483663" r:id="rId9"/>
    <p:sldLayoutId id="2147483664" r:id="rId10"/>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5B4B6F-6100-984F-BA18-BD242E9BF915}"/>
              </a:ext>
            </a:extLst>
          </p:cNvPr>
          <p:cNvSpPr>
            <a:spLocks noGrp="1"/>
          </p:cNvSpPr>
          <p:nvPr>
            <p:ph type="body" sz="quarter" idx="13"/>
          </p:nvPr>
        </p:nvSpPr>
        <p:spPr>
          <a:xfrm>
            <a:off x="1676400" y="1234062"/>
            <a:ext cx="5791200" cy="276999"/>
          </a:xfrm>
        </p:spPr>
        <p:txBody>
          <a:bodyPr/>
          <a:lstStyle/>
          <a:p>
            <a:r>
              <a:rPr lang="en-US" dirty="0">
                <a:latin typeface="Typold" panose="020B0004030204060B03" pitchFamily="34" charset="0"/>
                <a:ea typeface="Typold" panose="020B0004030204060B03" pitchFamily="34" charset="0"/>
              </a:rPr>
              <a:t>WHAT DOES IT TAKE TO SELL A PROPERTY?</a:t>
            </a:r>
          </a:p>
        </p:txBody>
      </p:sp>
      <p:sp>
        <p:nvSpPr>
          <p:cNvPr id="5" name="TextBox 4">
            <a:extLst>
              <a:ext uri="{FF2B5EF4-FFF2-40B4-BE49-F238E27FC236}">
                <a16:creationId xmlns:a16="http://schemas.microsoft.com/office/drawing/2014/main" id="{599983B7-4D22-C740-AECD-F40A2104B142}"/>
              </a:ext>
            </a:extLst>
          </p:cNvPr>
          <p:cNvSpPr txBox="1"/>
          <p:nvPr/>
        </p:nvSpPr>
        <p:spPr>
          <a:xfrm>
            <a:off x="1676401" y="1828800"/>
            <a:ext cx="4876800" cy="646331"/>
          </a:xfrm>
          <a:prstGeom prst="rect">
            <a:avLst/>
          </a:prstGeom>
          <a:noFill/>
        </p:spPr>
        <p:txBody>
          <a:bodyPr wrap="square" lIns="0" rIns="0" rtlCol="0">
            <a:spAutoFit/>
          </a:bodyPr>
          <a:lstStyle/>
          <a:p>
            <a:r>
              <a:rPr lang="en-US" sz="1200" dirty="0">
                <a:solidFill>
                  <a:srgbClr val="414042"/>
                </a:solidFill>
                <a:latin typeface="Oakes" panose="00000400000000000000" pitchFamily="50" charset="0"/>
                <a:cs typeface="Arial" panose="020B0604020202020204" pitchFamily="34" charset="0"/>
              </a:rPr>
              <a:t>Financial, legal, marketing, screening, security - selling your home requires experience in multiple skill-sets. Go through the questions below and see if you can check off every single one of them. </a:t>
            </a:r>
          </a:p>
        </p:txBody>
      </p:sp>
      <p:sp>
        <p:nvSpPr>
          <p:cNvPr id="8" name="object 6">
            <a:extLst>
              <a:ext uri="{FF2B5EF4-FFF2-40B4-BE49-F238E27FC236}">
                <a16:creationId xmlns:a16="http://schemas.microsoft.com/office/drawing/2014/main" id="{21DF3835-6DC0-BD40-8BA7-E5D74686D0E0}"/>
              </a:ext>
            </a:extLst>
          </p:cNvPr>
          <p:cNvSpPr txBox="1"/>
          <p:nvPr/>
        </p:nvSpPr>
        <p:spPr>
          <a:xfrm>
            <a:off x="1676400" y="6060230"/>
            <a:ext cx="5334000" cy="1776384"/>
          </a:xfrm>
          <a:prstGeom prst="rect">
            <a:avLst/>
          </a:prstGeom>
        </p:spPr>
        <p:txBody>
          <a:bodyPr vert="horz" wrap="square" lIns="0" tIns="12700" rIns="0" bIns="0" rtlCol="0">
            <a:spAutoFit/>
          </a:bodyPr>
          <a:lstStyle/>
          <a:p>
            <a:pPr marL="12700" marR="5080">
              <a:lnSpc>
                <a:spcPct val="120000"/>
              </a:lnSpc>
            </a:pPr>
            <a:r>
              <a:rPr lang="en-US" sz="1200" dirty="0">
                <a:solidFill>
                  <a:schemeClr val="bg2"/>
                </a:solidFill>
                <a:latin typeface="Oakes" panose="00000400000000000000" pitchFamily="50" charset="0"/>
              </a:rPr>
              <a:t>Unless you could tick off all these questions, the skills and training of a professional sales associate would best assist you in selling your property. Only 1 in 20 sellers who try to sell their property on their own are successful in selling at market price. The other 19 suffer inconvenience, lost time, and frustration in their endeavor without reaching their ultimate goal—selling their property at the best possible price, in the shortest time possible and at the least inconvenience. Now, let us show you why you should choose a CENTURY 21 Sales Professional to make your next move!</a:t>
            </a:r>
            <a:endParaRPr sz="1200" dirty="0">
              <a:solidFill>
                <a:schemeClr val="bg2"/>
              </a:solidFill>
              <a:latin typeface="Oakes" panose="00000400000000000000" pitchFamily="50" charset="0"/>
              <a:ea typeface="Typold Condensed Book" panose="020B0004030204060B03" pitchFamily="34" charset="77"/>
              <a:cs typeface="Arial" panose="020B0604020202020204" pitchFamily="34" charset="0"/>
            </a:endParaRPr>
          </a:p>
        </p:txBody>
      </p:sp>
      <p:sp>
        <p:nvSpPr>
          <p:cNvPr id="9" name="object 4">
            <a:extLst>
              <a:ext uri="{FF2B5EF4-FFF2-40B4-BE49-F238E27FC236}">
                <a16:creationId xmlns:a16="http://schemas.microsoft.com/office/drawing/2014/main" id="{6CB54D4C-B41D-284B-89C5-26FC345AB7B9}"/>
              </a:ext>
            </a:extLst>
          </p:cNvPr>
          <p:cNvSpPr txBox="1"/>
          <p:nvPr/>
        </p:nvSpPr>
        <p:spPr>
          <a:xfrm>
            <a:off x="1600200" y="2621076"/>
            <a:ext cx="5410200" cy="3293209"/>
          </a:xfrm>
          <a:prstGeom prst="rect">
            <a:avLst/>
          </a:prstGeom>
        </p:spPr>
        <p:txBody>
          <a:bodyPr vert="horz" wrap="square" lIns="91440" tIns="91440" rIns="91440" bIns="91440" rtlCol="0">
            <a:spAutoFit/>
          </a:bodyPr>
          <a:lstStyle/>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Understand your goals, objectives and expectations - it’s all about you!</a:t>
            </a:r>
          </a:p>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Understand your home and its valuable features and benefits.</a:t>
            </a:r>
          </a:p>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Discuss the benefits of listing your home with a CENTURY 21</a:t>
            </a:r>
            <a:r>
              <a:rPr lang="en-US" sz="1200"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professional.</a:t>
            </a:r>
          </a:p>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Discuss our local market presence and my professional representation services.</a:t>
            </a:r>
          </a:p>
          <a:p>
            <a:pPr marL="262890" marR="508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Discuss current market conditions and market data to establish the market value of your home.</a:t>
            </a:r>
          </a:p>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Discuss your pricing thoughts and pricing strategies.</a:t>
            </a:r>
          </a:p>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Select the listing price for your home.</a:t>
            </a:r>
          </a:p>
          <a:p>
            <a:pPr marL="262890" indent="-262890">
              <a:lnSpc>
                <a:spcPct val="100000"/>
              </a:lnSpc>
              <a:spcAft>
                <a:spcPts val="1200"/>
              </a:spcAft>
              <a:buSzPct val="200000"/>
              <a:buFont typeface="Courier New" panose="02070309020205020404" pitchFamily="49" charset="0"/>
              <a:buChar char="o"/>
              <a:tabLst>
                <a:tab pos="240665" algn="l"/>
                <a:tab pos="241300" algn="l"/>
              </a:tabLst>
            </a:pPr>
            <a:r>
              <a:rPr lang="en-US" sz="1200" dirty="0">
                <a:solidFill>
                  <a:srgbClr val="414042"/>
                </a:solidFill>
                <a:latin typeface="Oakes" panose="00000400000000000000" pitchFamily="50" charset="0"/>
              </a:rPr>
              <a:t>Assure your confidence in our service.</a:t>
            </a:r>
          </a:p>
        </p:txBody>
      </p:sp>
    </p:spTree>
    <p:extLst>
      <p:ext uri="{BB962C8B-B14F-4D97-AF65-F5344CB8AC3E}">
        <p14:creationId xmlns:p14="http://schemas.microsoft.com/office/powerpoint/2010/main" val="387973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DF661C8-64DA-8544-87FD-19607E9618B0}"/>
              </a:ext>
            </a:extLst>
          </p:cNvPr>
          <p:cNvSpPr/>
          <p:nvPr/>
        </p:nvSpPr>
        <p:spPr>
          <a:xfrm>
            <a:off x="990600" y="533400"/>
            <a:ext cx="6781800" cy="5621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5">
            <a:extLst>
              <a:ext uri="{FF2B5EF4-FFF2-40B4-BE49-F238E27FC236}">
                <a16:creationId xmlns:a16="http://schemas.microsoft.com/office/drawing/2014/main" id="{B1965B8B-4171-EB43-BF7D-4129E0AAF50A}"/>
              </a:ext>
            </a:extLst>
          </p:cNvPr>
          <p:cNvSpPr txBox="1">
            <a:spLocks/>
          </p:cNvSpPr>
          <p:nvPr/>
        </p:nvSpPr>
        <p:spPr>
          <a:xfrm>
            <a:off x="1485899" y="896391"/>
            <a:ext cx="5866526" cy="369332"/>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spcBef>
                <a:spcPts val="100"/>
              </a:spcBef>
            </a:pPr>
            <a:r>
              <a:rPr lang="en-US" sz="2400" b="1" kern="0" dirty="0">
                <a:solidFill>
                  <a:srgbClr val="414042"/>
                </a:solidFill>
                <a:latin typeface="Typold" panose="020B0004030204060B03" pitchFamily="34" charset="0"/>
                <a:ea typeface="Typold" panose="020B0004030204060B03" pitchFamily="34" charset="0"/>
                <a:cs typeface="Arial" panose="020B0604020202020204" pitchFamily="34" charset="0"/>
              </a:rPr>
              <a:t>WHERE DO HOME BUYERS BEGIN?</a:t>
            </a:r>
          </a:p>
        </p:txBody>
      </p:sp>
      <p:sp>
        <p:nvSpPr>
          <p:cNvPr id="3" name="object 4">
            <a:extLst>
              <a:ext uri="{FF2B5EF4-FFF2-40B4-BE49-F238E27FC236}">
                <a16:creationId xmlns:a16="http://schemas.microsoft.com/office/drawing/2014/main" id="{971EB059-21EA-EB42-83F5-1F75E58601C0}"/>
              </a:ext>
            </a:extLst>
          </p:cNvPr>
          <p:cNvSpPr txBox="1"/>
          <p:nvPr/>
        </p:nvSpPr>
        <p:spPr>
          <a:xfrm>
            <a:off x="1523999" y="1591979"/>
            <a:ext cx="5486401" cy="289823"/>
          </a:xfrm>
          <a:prstGeom prst="rect">
            <a:avLst/>
          </a:prstGeom>
        </p:spPr>
        <p:txBody>
          <a:bodyPr vert="horz" wrap="square" lIns="0" tIns="12700" rIns="0" bIns="0" rtlCol="0">
            <a:spAutoFit/>
          </a:bodyPr>
          <a:lstStyle/>
          <a:p>
            <a:r>
              <a:rPr lang="en-US" b="1" dirty="0">
                <a:solidFill>
                  <a:schemeClr val="bg2"/>
                </a:solidFill>
                <a:latin typeface="Oakes" panose="00000400000000000000" pitchFamily="50" charset="0"/>
              </a:rPr>
              <a:t>To search for a new home: </a:t>
            </a:r>
          </a:p>
        </p:txBody>
      </p:sp>
      <p:sp>
        <p:nvSpPr>
          <p:cNvPr id="4" name="Rectangle 3">
            <a:extLst>
              <a:ext uri="{FF2B5EF4-FFF2-40B4-BE49-F238E27FC236}">
                <a16:creationId xmlns:a16="http://schemas.microsoft.com/office/drawing/2014/main" id="{DAE2FBBF-CD32-1346-A978-77330F5CB660}"/>
              </a:ext>
            </a:extLst>
          </p:cNvPr>
          <p:cNvSpPr/>
          <p:nvPr/>
        </p:nvSpPr>
        <p:spPr>
          <a:xfrm rot="5400000" flipH="1">
            <a:off x="1961710" y="1619686"/>
            <a:ext cx="4953000" cy="5828427"/>
          </a:xfrm>
          <a:prstGeom prst="rect">
            <a:avLst/>
          </a:prstGeom>
          <a:solidFill>
            <a:srgbClr val="C9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433"/>
              </a:solidFill>
            </a:endParaRPr>
          </a:p>
        </p:txBody>
      </p:sp>
      <p:sp>
        <p:nvSpPr>
          <p:cNvPr id="5" name="object 5">
            <a:extLst>
              <a:ext uri="{FF2B5EF4-FFF2-40B4-BE49-F238E27FC236}">
                <a16:creationId xmlns:a16="http://schemas.microsoft.com/office/drawing/2014/main" id="{FB543716-C87D-7B45-B805-70F24EA0E36A}"/>
              </a:ext>
            </a:extLst>
          </p:cNvPr>
          <p:cNvSpPr txBox="1">
            <a:spLocks/>
          </p:cNvSpPr>
          <p:nvPr/>
        </p:nvSpPr>
        <p:spPr>
          <a:xfrm>
            <a:off x="1905000" y="2330089"/>
            <a:ext cx="1143000" cy="553998"/>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spcBef>
                <a:spcPts val="100"/>
              </a:spcBef>
            </a:pPr>
            <a:r>
              <a:rPr lang="en-US" sz="3600" b="1" kern="0" dirty="0">
                <a:solidFill>
                  <a:schemeClr val="bg1"/>
                </a:solidFill>
                <a:latin typeface="Arial" panose="020B0604020202020204" pitchFamily="34" charset="0"/>
                <a:ea typeface="Typold" charset="0"/>
                <a:cs typeface="Arial" panose="020B0604020202020204" pitchFamily="34" charset="0"/>
              </a:rPr>
              <a:t>95%</a:t>
            </a:r>
          </a:p>
        </p:txBody>
      </p:sp>
      <p:sp>
        <p:nvSpPr>
          <p:cNvPr id="6" name="object 5">
            <a:extLst>
              <a:ext uri="{FF2B5EF4-FFF2-40B4-BE49-F238E27FC236}">
                <a16:creationId xmlns:a16="http://schemas.microsoft.com/office/drawing/2014/main" id="{1DB8F119-8D03-A146-BDE7-04AB2CD1D1F6}"/>
              </a:ext>
            </a:extLst>
          </p:cNvPr>
          <p:cNvSpPr txBox="1">
            <a:spLocks/>
          </p:cNvSpPr>
          <p:nvPr/>
        </p:nvSpPr>
        <p:spPr>
          <a:xfrm>
            <a:off x="1905000" y="3063186"/>
            <a:ext cx="1143000" cy="553998"/>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spcBef>
                <a:spcPts val="100"/>
              </a:spcBef>
            </a:pPr>
            <a:r>
              <a:rPr lang="en-US" sz="3600" b="1" kern="0" dirty="0">
                <a:solidFill>
                  <a:schemeClr val="bg1"/>
                </a:solidFill>
                <a:latin typeface="Arial" panose="020B0604020202020204" pitchFamily="34" charset="0"/>
                <a:ea typeface="Typold" charset="0"/>
                <a:cs typeface="Arial" panose="020B0604020202020204" pitchFamily="34" charset="0"/>
              </a:rPr>
              <a:t>74%</a:t>
            </a:r>
          </a:p>
        </p:txBody>
      </p:sp>
      <p:sp>
        <p:nvSpPr>
          <p:cNvPr id="7" name="object 4">
            <a:extLst>
              <a:ext uri="{FF2B5EF4-FFF2-40B4-BE49-F238E27FC236}">
                <a16:creationId xmlns:a16="http://schemas.microsoft.com/office/drawing/2014/main" id="{BC9CC8F6-B04B-8A45-88C2-7ADCC979E9C5}"/>
              </a:ext>
            </a:extLst>
          </p:cNvPr>
          <p:cNvSpPr txBox="1"/>
          <p:nvPr/>
        </p:nvSpPr>
        <p:spPr>
          <a:xfrm>
            <a:off x="3010678" y="2289132"/>
            <a:ext cx="4191001" cy="533400"/>
          </a:xfrm>
          <a:prstGeom prst="rect">
            <a:avLst/>
          </a:prstGeom>
        </p:spPr>
        <p:txBody>
          <a:bodyPr vert="horz" wrap="none" lIns="91440" tIns="91440" rIns="91440" bIns="91440" rtlCol="0" anchor="t" anchorCtr="0">
            <a:noAutofit/>
          </a:bodyPr>
          <a:lstStyle/>
          <a:p>
            <a:pPr marL="12700">
              <a:lnSpc>
                <a:spcPct val="100000"/>
              </a:lnSpc>
              <a:spcBef>
                <a:spcPts val="600"/>
              </a:spcBef>
            </a:pPr>
            <a:r>
              <a:rPr lang="en-US" sz="1600" b="1" dirty="0">
                <a:solidFill>
                  <a:schemeClr val="bg1"/>
                </a:solidFill>
                <a:latin typeface="Oakes" panose="00000400000000000000" pitchFamily="50" charset="0"/>
              </a:rPr>
              <a:t>USE THE INTERNET* </a:t>
            </a:r>
            <a:br>
              <a:rPr lang="en-US" sz="1600" dirty="0">
                <a:solidFill>
                  <a:schemeClr val="bg1"/>
                </a:solidFill>
                <a:latin typeface="Oakes" panose="00000400000000000000" pitchFamily="50" charset="0"/>
              </a:rPr>
            </a:br>
            <a:r>
              <a:rPr lang="en-US" sz="1400" dirty="0">
                <a:solidFill>
                  <a:srgbClr val="414042"/>
                </a:solidFill>
                <a:latin typeface="Oakes" panose="00000400000000000000" pitchFamily="50" charset="0"/>
              </a:rPr>
              <a:t>Of which 51% first find the home they buy online*</a:t>
            </a:r>
            <a:endParaRPr sz="1400" dirty="0">
              <a:solidFill>
                <a:srgbClr val="414042"/>
              </a:solidFill>
              <a:latin typeface="Oakes" panose="00000400000000000000" pitchFamily="50" charset="0"/>
              <a:ea typeface="Typold" panose="020B0004030204060B03" pitchFamily="34" charset="77"/>
              <a:cs typeface="Arial" panose="020B0604020202020204" pitchFamily="34" charset="0"/>
            </a:endParaRPr>
          </a:p>
        </p:txBody>
      </p:sp>
      <p:sp>
        <p:nvSpPr>
          <p:cNvPr id="8" name="object 4">
            <a:extLst>
              <a:ext uri="{FF2B5EF4-FFF2-40B4-BE49-F238E27FC236}">
                <a16:creationId xmlns:a16="http://schemas.microsoft.com/office/drawing/2014/main" id="{F4651212-AFF3-D74B-829F-B1BF151C3996}"/>
              </a:ext>
            </a:extLst>
          </p:cNvPr>
          <p:cNvSpPr txBox="1"/>
          <p:nvPr/>
        </p:nvSpPr>
        <p:spPr>
          <a:xfrm>
            <a:off x="3010678" y="3060400"/>
            <a:ext cx="4191001" cy="609600"/>
          </a:xfrm>
          <a:prstGeom prst="rect">
            <a:avLst/>
          </a:prstGeom>
        </p:spPr>
        <p:txBody>
          <a:bodyPr vert="horz" wrap="none" lIns="91440" tIns="91440" rIns="91440" bIns="91440" rtlCol="0" anchor="t" anchorCtr="0">
            <a:noAutofit/>
          </a:bodyPr>
          <a:lstStyle/>
          <a:p>
            <a:pPr marL="12700">
              <a:lnSpc>
                <a:spcPct val="100000"/>
              </a:lnSpc>
              <a:spcBef>
                <a:spcPts val="600"/>
              </a:spcBef>
            </a:pPr>
            <a:r>
              <a:rPr lang="en-US" sz="1600" b="1" dirty="0">
                <a:solidFill>
                  <a:schemeClr val="bg1"/>
                </a:solidFill>
                <a:latin typeface="Oakes" panose="00000400000000000000" pitchFamily="50" charset="0"/>
              </a:rPr>
              <a:t>USE A MOBILE DEVICE OR TABLET* </a:t>
            </a:r>
            <a:br>
              <a:rPr lang="en-US" sz="1600" dirty="0">
                <a:solidFill>
                  <a:schemeClr val="bg1"/>
                </a:solidFill>
                <a:latin typeface="Oakes" panose="00000400000000000000" pitchFamily="50" charset="0"/>
              </a:rPr>
            </a:br>
            <a:r>
              <a:rPr lang="en-US" sz="1400" dirty="0">
                <a:solidFill>
                  <a:srgbClr val="414042"/>
                </a:solidFill>
                <a:latin typeface="Oakes" panose="00000400000000000000" pitchFamily="50" charset="0"/>
              </a:rPr>
              <a:t>Of which 68% find</a:t>
            </a:r>
            <a:r>
              <a:rPr lang="en-US" sz="1400" b="1" dirty="0">
                <a:solidFill>
                  <a:srgbClr val="414042"/>
                </a:solidFill>
                <a:latin typeface="Oakes" panose="00000400000000000000" pitchFamily="50" charset="0"/>
              </a:rPr>
              <a:t> </a:t>
            </a:r>
            <a:r>
              <a:rPr lang="en-US" sz="1400" dirty="0">
                <a:solidFill>
                  <a:srgbClr val="414042"/>
                </a:solidFill>
                <a:latin typeface="Oakes" panose="00000400000000000000" pitchFamily="50" charset="0"/>
              </a:rPr>
              <a:t>theirs on a mobile app*</a:t>
            </a:r>
            <a:endParaRPr sz="1400" dirty="0">
              <a:solidFill>
                <a:srgbClr val="414042"/>
              </a:solidFill>
              <a:latin typeface="Oakes" panose="00000400000000000000" pitchFamily="50" charset="0"/>
              <a:ea typeface="Typold" panose="020B0004030204060B03" pitchFamily="34" charset="77"/>
              <a:cs typeface="Arial" panose="020B0604020202020204" pitchFamily="34" charset="0"/>
            </a:endParaRPr>
          </a:p>
        </p:txBody>
      </p:sp>
      <p:sp>
        <p:nvSpPr>
          <p:cNvPr id="9" name="object 4">
            <a:extLst>
              <a:ext uri="{FF2B5EF4-FFF2-40B4-BE49-F238E27FC236}">
                <a16:creationId xmlns:a16="http://schemas.microsoft.com/office/drawing/2014/main" id="{B9F664FA-CBF6-AE4D-8DBC-343442032B8C}"/>
              </a:ext>
            </a:extLst>
          </p:cNvPr>
          <p:cNvSpPr txBox="1"/>
          <p:nvPr/>
        </p:nvSpPr>
        <p:spPr>
          <a:xfrm>
            <a:off x="3006013" y="5798138"/>
            <a:ext cx="3934410" cy="714264"/>
          </a:xfrm>
          <a:prstGeom prst="rect">
            <a:avLst/>
          </a:prstGeom>
        </p:spPr>
        <p:txBody>
          <a:bodyPr vert="horz" wrap="none" lIns="91440" tIns="91440" rIns="91440" bIns="91440" rtlCol="0" anchor="t" anchorCtr="0">
            <a:noAutofit/>
          </a:bodyPr>
          <a:lstStyle/>
          <a:p>
            <a:pPr marL="12700">
              <a:spcBef>
                <a:spcPts val="600"/>
              </a:spcBef>
            </a:pPr>
            <a:r>
              <a:rPr lang="en-US" sz="1400" dirty="0">
                <a:solidFill>
                  <a:srgbClr val="414042"/>
                </a:solidFill>
                <a:latin typeface="Oakes" panose="00000400000000000000" pitchFamily="50" charset="0"/>
              </a:rPr>
              <a:t>And with</a:t>
            </a:r>
            <a:r>
              <a:rPr lang="en-US" sz="1400" b="1" dirty="0">
                <a:solidFill>
                  <a:srgbClr val="414042"/>
                </a:solidFill>
                <a:latin typeface="Oakes" panose="00000400000000000000" pitchFamily="50" charset="0"/>
              </a:rPr>
              <a:t> </a:t>
            </a:r>
            <a:r>
              <a:rPr lang="en-US" sz="1600" b="1" dirty="0">
                <a:solidFill>
                  <a:schemeClr val="bg1"/>
                </a:solidFill>
                <a:latin typeface="Oakes" panose="00000400000000000000" pitchFamily="50" charset="0"/>
              </a:rPr>
              <a:t>OVER 3M</a:t>
            </a:r>
            <a:r>
              <a:rPr lang="en-US" sz="1600" dirty="0">
                <a:solidFill>
                  <a:schemeClr val="bg1"/>
                </a:solidFill>
                <a:latin typeface="Oakes" panose="00000400000000000000" pitchFamily="50" charset="0"/>
              </a:rPr>
              <a:t> </a:t>
            </a:r>
            <a:r>
              <a:rPr lang="en-US" sz="1600" b="1" dirty="0">
                <a:solidFill>
                  <a:schemeClr val="bg1"/>
                </a:solidFill>
                <a:latin typeface="Oakes" panose="00000400000000000000" pitchFamily="50" charset="0"/>
              </a:rPr>
              <a:t>VISITS PER MONTH,</a:t>
            </a:r>
            <a:r>
              <a:rPr lang="en-US" sz="1600" dirty="0">
                <a:solidFill>
                  <a:schemeClr val="bg1"/>
                </a:solidFill>
                <a:latin typeface="Oakes" panose="00000400000000000000" pitchFamily="50" charset="0"/>
              </a:rPr>
              <a:t> </a:t>
            </a:r>
            <a:br>
              <a:rPr lang="en-US" dirty="0">
                <a:latin typeface="Oakes" panose="00000400000000000000" pitchFamily="50" charset="0"/>
              </a:rPr>
            </a:br>
            <a:r>
              <a:rPr lang="en-US" sz="1600" b="1" dirty="0">
                <a:solidFill>
                  <a:schemeClr val="bg1"/>
                </a:solidFill>
                <a:latin typeface="Oakes" panose="00000400000000000000" pitchFamily="50" charset="0"/>
              </a:rPr>
              <a:t>century21.com</a:t>
            </a:r>
            <a:r>
              <a:rPr lang="en-US" sz="1600" dirty="0">
                <a:solidFill>
                  <a:schemeClr val="bg1"/>
                </a:solidFill>
                <a:latin typeface="Oakes" panose="00000400000000000000" pitchFamily="50" charset="0"/>
              </a:rPr>
              <a:t> </a:t>
            </a:r>
            <a:r>
              <a:rPr lang="en-US" sz="1400" dirty="0">
                <a:solidFill>
                  <a:srgbClr val="414042"/>
                </a:solidFill>
                <a:latin typeface="Oakes" panose="00000400000000000000" pitchFamily="50" charset="0"/>
              </a:rPr>
              <a:t>will get your property noticed</a:t>
            </a:r>
            <a:endParaRPr sz="1400" dirty="0">
              <a:solidFill>
                <a:srgbClr val="414042"/>
              </a:solidFill>
              <a:latin typeface="Oakes" panose="00000400000000000000" pitchFamily="50" charset="0"/>
              <a:ea typeface="Typold" panose="020B0004030204060B03" pitchFamily="34" charset="77"/>
              <a:cs typeface="Arial" panose="020B0604020202020204" pitchFamily="34" charset="0"/>
            </a:endParaRPr>
          </a:p>
        </p:txBody>
      </p:sp>
      <p:pic>
        <p:nvPicPr>
          <p:cNvPr id="12" name="Picture 11">
            <a:extLst>
              <a:ext uri="{FF2B5EF4-FFF2-40B4-BE49-F238E27FC236}">
                <a16:creationId xmlns:a16="http://schemas.microsoft.com/office/drawing/2014/main" id="{26F4A4BE-90AB-544A-870A-4D7D4D5C7D5A}"/>
              </a:ext>
            </a:extLst>
          </p:cNvPr>
          <p:cNvPicPr>
            <a:picLocks noChangeAspect="1"/>
          </p:cNvPicPr>
          <p:nvPr/>
        </p:nvPicPr>
        <p:blipFill>
          <a:blip r:embed="rId2"/>
          <a:stretch>
            <a:fillRect/>
          </a:stretch>
        </p:blipFill>
        <p:spPr>
          <a:xfrm>
            <a:off x="1999376" y="4235587"/>
            <a:ext cx="775606" cy="775606"/>
          </a:xfrm>
          <a:prstGeom prst="rect">
            <a:avLst/>
          </a:prstGeom>
        </p:spPr>
      </p:pic>
      <p:cxnSp>
        <p:nvCxnSpPr>
          <p:cNvPr id="17" name="Straight Connector 16">
            <a:extLst>
              <a:ext uri="{FF2B5EF4-FFF2-40B4-BE49-F238E27FC236}">
                <a16:creationId xmlns:a16="http://schemas.microsoft.com/office/drawing/2014/main" id="{F725D87A-CCB1-C24D-959F-06F88DC5320B}"/>
              </a:ext>
            </a:extLst>
          </p:cNvPr>
          <p:cNvCxnSpPr/>
          <p:nvPr/>
        </p:nvCxnSpPr>
        <p:spPr>
          <a:xfrm>
            <a:off x="1905000" y="3962400"/>
            <a:ext cx="5035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4D87232-E489-CB46-9FB2-B59F0844F17C}"/>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81200" y="5669930"/>
            <a:ext cx="793782" cy="1012072"/>
          </a:xfrm>
          <a:prstGeom prst="rect">
            <a:avLst/>
          </a:prstGeom>
        </p:spPr>
      </p:pic>
      <p:sp>
        <p:nvSpPr>
          <p:cNvPr id="19" name="object 5">
            <a:extLst>
              <a:ext uri="{FF2B5EF4-FFF2-40B4-BE49-F238E27FC236}">
                <a16:creationId xmlns:a16="http://schemas.microsoft.com/office/drawing/2014/main" id="{82C0E738-32E5-A147-9DC1-09C4A46244AD}"/>
              </a:ext>
            </a:extLst>
          </p:cNvPr>
          <p:cNvSpPr txBox="1"/>
          <p:nvPr/>
        </p:nvSpPr>
        <p:spPr>
          <a:xfrm>
            <a:off x="1523996" y="7216712"/>
            <a:ext cx="3352800" cy="258404"/>
          </a:xfrm>
          <a:prstGeom prst="rect">
            <a:avLst/>
          </a:prstGeom>
        </p:spPr>
        <p:txBody>
          <a:bodyPr vert="horz" wrap="square" lIns="0" tIns="12065" rIns="0" bIns="0" rtlCol="0">
            <a:spAutoFit/>
          </a:bodyPr>
          <a:lstStyle/>
          <a:p>
            <a:r>
              <a:rPr lang="en-IN" sz="800" dirty="0"/>
              <a:t>* 2017 National Association of REALTORS® Profile of Home Buyers and Sellers</a:t>
            </a:r>
            <a:br>
              <a:rPr lang="en-IN" sz="800" dirty="0"/>
            </a:br>
            <a:endParaRPr sz="800" dirty="0">
              <a:solidFill>
                <a:schemeClr val="bg1">
                  <a:lumMod val="50000"/>
                </a:schemeClr>
              </a:solidFill>
              <a:latin typeface="Arial" panose="020B0604020202020204" pitchFamily="34" charset="0"/>
              <a:ea typeface="Typold" panose="020B0004030204060B03" pitchFamily="34" charset="77"/>
              <a:cs typeface="Arial" panose="020B0604020202020204" pitchFamily="34" charset="0"/>
            </a:endParaRPr>
          </a:p>
        </p:txBody>
      </p:sp>
      <p:sp>
        <p:nvSpPr>
          <p:cNvPr id="22" name="Rectangle 21">
            <a:extLst>
              <a:ext uri="{FF2B5EF4-FFF2-40B4-BE49-F238E27FC236}">
                <a16:creationId xmlns:a16="http://schemas.microsoft.com/office/drawing/2014/main" id="{2827D113-7A63-8742-89C1-F6506894B899}"/>
              </a:ext>
            </a:extLst>
          </p:cNvPr>
          <p:cNvSpPr/>
          <p:nvPr/>
        </p:nvSpPr>
        <p:spPr>
          <a:xfrm>
            <a:off x="3047999" y="4434680"/>
            <a:ext cx="3429001" cy="553998"/>
          </a:xfrm>
          <a:prstGeom prst="rect">
            <a:avLst/>
          </a:prstGeom>
        </p:spPr>
        <p:txBody>
          <a:bodyPr wrap="square">
            <a:spAutoFit/>
          </a:bodyPr>
          <a:lstStyle/>
          <a:p>
            <a:r>
              <a:rPr lang="en-US" sz="1400" dirty="0">
                <a:solidFill>
                  <a:srgbClr val="414042"/>
                </a:solidFill>
                <a:latin typeface="Oakes" panose="00000400000000000000" pitchFamily="50" charset="0"/>
              </a:rPr>
              <a:t>The internet is the </a:t>
            </a:r>
            <a:r>
              <a:rPr lang="en-US" sz="1600" b="1" dirty="0">
                <a:solidFill>
                  <a:schemeClr val="bg1"/>
                </a:solidFill>
                <a:latin typeface="Oakes" panose="00000400000000000000" pitchFamily="50" charset="0"/>
              </a:rPr>
              <a:t>FIRST PLACE</a:t>
            </a:r>
            <a:r>
              <a:rPr lang="en-US" sz="1600" dirty="0">
                <a:solidFill>
                  <a:schemeClr val="bg1"/>
                </a:solidFill>
                <a:latin typeface="Oakes" panose="00000400000000000000" pitchFamily="50" charset="0"/>
              </a:rPr>
              <a:t> </a:t>
            </a:r>
            <a:r>
              <a:rPr lang="en-US" sz="1400" dirty="0">
                <a:solidFill>
                  <a:srgbClr val="414042"/>
                </a:solidFill>
                <a:latin typeface="Oakes" panose="00000400000000000000" pitchFamily="50" charset="0"/>
              </a:rPr>
              <a:t>to be present </a:t>
            </a:r>
          </a:p>
        </p:txBody>
      </p:sp>
      <p:cxnSp>
        <p:nvCxnSpPr>
          <p:cNvPr id="23" name="Straight Connector 22">
            <a:extLst>
              <a:ext uri="{FF2B5EF4-FFF2-40B4-BE49-F238E27FC236}">
                <a16:creationId xmlns:a16="http://schemas.microsoft.com/office/drawing/2014/main" id="{362F0EAE-4572-364B-9F2C-7D047EBF3C59}"/>
              </a:ext>
            </a:extLst>
          </p:cNvPr>
          <p:cNvCxnSpPr/>
          <p:nvPr/>
        </p:nvCxnSpPr>
        <p:spPr>
          <a:xfrm>
            <a:off x="1905000" y="5324669"/>
            <a:ext cx="5035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26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CC3830-4589-AE40-A13F-3D1139EA0398}"/>
              </a:ext>
            </a:extLst>
          </p:cNvPr>
          <p:cNvSpPr/>
          <p:nvPr/>
        </p:nvSpPr>
        <p:spPr>
          <a:xfrm>
            <a:off x="990600" y="533400"/>
            <a:ext cx="6781800" cy="678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4">
            <a:extLst>
              <a:ext uri="{FF2B5EF4-FFF2-40B4-BE49-F238E27FC236}">
                <a16:creationId xmlns:a16="http://schemas.microsoft.com/office/drawing/2014/main" id="{58F3CFE4-6C06-5948-AB61-DA6B4508417A}"/>
              </a:ext>
            </a:extLst>
          </p:cNvPr>
          <p:cNvSpPr txBox="1"/>
          <p:nvPr/>
        </p:nvSpPr>
        <p:spPr>
          <a:xfrm>
            <a:off x="1551708" y="6760814"/>
            <a:ext cx="4800600" cy="197490"/>
          </a:xfrm>
          <a:prstGeom prst="rect">
            <a:avLst/>
          </a:prstGeom>
        </p:spPr>
        <p:txBody>
          <a:bodyPr vert="horz" wrap="square" lIns="0" tIns="12700" rIns="0" bIns="0" rtlCol="0">
            <a:spAutoFit/>
          </a:bodyPr>
          <a:lstStyle/>
          <a:p>
            <a:r>
              <a:rPr lang="en-US" sz="1200" b="1" dirty="0">
                <a:solidFill>
                  <a:srgbClr val="414042"/>
                </a:solidFill>
                <a:latin typeface="Oakes" panose="00000400000000000000" pitchFamily="50" charset="0"/>
              </a:rPr>
              <a:t>Where buyers found the homes they actually purchased in 2017</a:t>
            </a:r>
            <a:endParaRPr lang="en-US" sz="1200" b="1" dirty="0">
              <a:solidFill>
                <a:srgbClr val="414042"/>
              </a:solidFill>
              <a:latin typeface="Oakes" panose="00000400000000000000" pitchFamily="50" charset="0"/>
              <a:cs typeface="Arial Unicode MS"/>
            </a:endParaRPr>
          </a:p>
        </p:txBody>
      </p:sp>
      <p:sp>
        <p:nvSpPr>
          <p:cNvPr id="3" name="object 5">
            <a:extLst>
              <a:ext uri="{FF2B5EF4-FFF2-40B4-BE49-F238E27FC236}">
                <a16:creationId xmlns:a16="http://schemas.microsoft.com/office/drawing/2014/main" id="{8F0E0C34-2364-9C48-A576-29BC5EF07DFA}"/>
              </a:ext>
            </a:extLst>
          </p:cNvPr>
          <p:cNvSpPr txBox="1"/>
          <p:nvPr/>
        </p:nvSpPr>
        <p:spPr>
          <a:xfrm>
            <a:off x="1551708" y="7010012"/>
            <a:ext cx="3581400" cy="258404"/>
          </a:xfrm>
          <a:prstGeom prst="rect">
            <a:avLst/>
          </a:prstGeom>
        </p:spPr>
        <p:txBody>
          <a:bodyPr vert="horz" wrap="square" lIns="0" tIns="12065" rIns="0" bIns="0" rtlCol="0">
            <a:spAutoFit/>
          </a:bodyPr>
          <a:lstStyle/>
          <a:p>
            <a:r>
              <a:rPr lang="en-IN" sz="800" dirty="0">
                <a:solidFill>
                  <a:srgbClr val="414042"/>
                </a:solidFill>
                <a:latin typeface="Oakes" panose="00000400000000000000" pitchFamily="50" charset="0"/>
              </a:rPr>
              <a:t>Source: 2017 National Association of REALTORS</a:t>
            </a:r>
            <a:r>
              <a:rPr lang="en-IN" sz="800" baseline="30000" dirty="0">
                <a:solidFill>
                  <a:srgbClr val="414042"/>
                </a:solidFill>
                <a:latin typeface="Oakes" panose="00000400000000000000" pitchFamily="50" charset="0"/>
              </a:rPr>
              <a:t>®</a:t>
            </a:r>
            <a:r>
              <a:rPr lang="en-IN" sz="800" dirty="0">
                <a:solidFill>
                  <a:srgbClr val="414042"/>
                </a:solidFill>
                <a:latin typeface="Oakes" panose="00000400000000000000" pitchFamily="50" charset="0"/>
              </a:rPr>
              <a:t> Profile of Home Buyers and Sellers</a:t>
            </a:r>
            <a:endParaRPr lang="en-US" sz="800" dirty="0">
              <a:solidFill>
                <a:srgbClr val="414042"/>
              </a:solidFill>
              <a:latin typeface="Oakes" panose="00000400000000000000" pitchFamily="50" charset="0"/>
            </a:endParaRPr>
          </a:p>
        </p:txBody>
      </p:sp>
      <p:grpSp>
        <p:nvGrpSpPr>
          <p:cNvPr id="5" name="Group 4">
            <a:extLst>
              <a:ext uri="{FF2B5EF4-FFF2-40B4-BE49-F238E27FC236}">
                <a16:creationId xmlns:a16="http://schemas.microsoft.com/office/drawing/2014/main" id="{DCEFEC7A-E371-AC45-8611-2AA579AF2C69}"/>
              </a:ext>
            </a:extLst>
          </p:cNvPr>
          <p:cNvGrpSpPr/>
          <p:nvPr/>
        </p:nvGrpSpPr>
        <p:grpSpPr>
          <a:xfrm>
            <a:off x="1551708" y="2057400"/>
            <a:ext cx="5611091" cy="4538382"/>
            <a:chOff x="2362200" y="2743200"/>
            <a:chExt cx="5181600" cy="4191000"/>
          </a:xfrm>
        </p:grpSpPr>
        <p:sp>
          <p:nvSpPr>
            <p:cNvPr id="6" name="Rectangle 5">
              <a:extLst>
                <a:ext uri="{FF2B5EF4-FFF2-40B4-BE49-F238E27FC236}">
                  <a16:creationId xmlns:a16="http://schemas.microsoft.com/office/drawing/2014/main" id="{0E07A64A-53FE-8046-BBBA-6D4F59609E77}"/>
                </a:ext>
              </a:extLst>
            </p:cNvPr>
            <p:cNvSpPr/>
            <p:nvPr/>
          </p:nvSpPr>
          <p:spPr>
            <a:xfrm>
              <a:off x="2362200" y="2743200"/>
              <a:ext cx="51816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akes" panose="00000400000000000000" pitchFamily="50" charset="0"/>
              </a:endParaRPr>
            </a:p>
          </p:txBody>
        </p:sp>
        <p:sp>
          <p:nvSpPr>
            <p:cNvPr id="7" name="object 2">
              <a:extLst>
                <a:ext uri="{FF2B5EF4-FFF2-40B4-BE49-F238E27FC236}">
                  <a16:creationId xmlns:a16="http://schemas.microsoft.com/office/drawing/2014/main" id="{0CAE4FB7-BC19-D04F-A79D-1A19E821FC50}"/>
                </a:ext>
              </a:extLst>
            </p:cNvPr>
            <p:cNvSpPr/>
            <p:nvPr/>
          </p:nvSpPr>
          <p:spPr>
            <a:xfrm>
              <a:off x="2514600" y="2895600"/>
              <a:ext cx="4800600" cy="3810000"/>
            </a:xfrm>
            <a:prstGeom prst="rect">
              <a:avLst/>
            </a:prstGeom>
            <a:blipFill>
              <a:blip r:embed="rId2" cstate="print"/>
              <a:stretch>
                <a:fillRect/>
              </a:stretch>
            </a:blipFill>
          </p:spPr>
          <p:txBody>
            <a:bodyPr wrap="square" lIns="0" tIns="0" rIns="0" bIns="0" rtlCol="0"/>
            <a:lstStyle/>
            <a:p>
              <a:endParaRPr dirty="0">
                <a:latin typeface="Oakes" panose="00000400000000000000" pitchFamily="50" charset="0"/>
              </a:endParaRPr>
            </a:p>
          </p:txBody>
        </p:sp>
      </p:grpSp>
      <p:sp>
        <p:nvSpPr>
          <p:cNvPr id="11" name="object 4">
            <a:extLst>
              <a:ext uri="{FF2B5EF4-FFF2-40B4-BE49-F238E27FC236}">
                <a16:creationId xmlns:a16="http://schemas.microsoft.com/office/drawing/2014/main" id="{53EFA289-13AD-6F44-89D1-A994EFAC7E92}"/>
              </a:ext>
            </a:extLst>
          </p:cNvPr>
          <p:cNvSpPr txBox="1"/>
          <p:nvPr/>
        </p:nvSpPr>
        <p:spPr>
          <a:xfrm>
            <a:off x="1523999" y="1584400"/>
            <a:ext cx="6248401" cy="289823"/>
          </a:xfrm>
          <a:prstGeom prst="rect">
            <a:avLst/>
          </a:prstGeom>
        </p:spPr>
        <p:txBody>
          <a:bodyPr vert="horz" wrap="square" lIns="0" tIns="12700" rIns="0" bIns="0" rtlCol="0">
            <a:spAutoFit/>
          </a:bodyPr>
          <a:lstStyle/>
          <a:p>
            <a:r>
              <a:rPr lang="en-US" b="1" dirty="0">
                <a:solidFill>
                  <a:schemeClr val="bg2"/>
                </a:solidFill>
                <a:latin typeface="Oakes" panose="00000400000000000000" pitchFamily="50" charset="0"/>
              </a:rPr>
              <a:t>IN 2017 WERE SOLD ONLINE OR THROUGH AGENTS</a:t>
            </a:r>
            <a:endParaRPr lang="en-US" dirty="0">
              <a:solidFill>
                <a:schemeClr val="bg2"/>
              </a:solidFill>
              <a:latin typeface="Oakes" panose="00000400000000000000" pitchFamily="50" charset="0"/>
              <a:cs typeface="Arial Unicode MS"/>
            </a:endParaRPr>
          </a:p>
        </p:txBody>
      </p:sp>
      <p:sp>
        <p:nvSpPr>
          <p:cNvPr id="12" name="object 5">
            <a:extLst>
              <a:ext uri="{FF2B5EF4-FFF2-40B4-BE49-F238E27FC236}">
                <a16:creationId xmlns:a16="http://schemas.microsoft.com/office/drawing/2014/main" id="{04D849FB-FE21-2A41-9A1F-34E1BCEF277A}"/>
              </a:ext>
            </a:extLst>
          </p:cNvPr>
          <p:cNvSpPr txBox="1">
            <a:spLocks/>
          </p:cNvSpPr>
          <p:nvPr/>
        </p:nvSpPr>
        <p:spPr>
          <a:xfrm>
            <a:off x="1461654" y="1005498"/>
            <a:ext cx="6373090" cy="487313"/>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lnSpc>
                <a:spcPts val="3820"/>
              </a:lnSpc>
              <a:spcBef>
                <a:spcPts val="100"/>
              </a:spcBef>
            </a:pPr>
            <a:r>
              <a:rPr lang="en-US" sz="3600" b="1" kern="0" dirty="0">
                <a:solidFill>
                  <a:srgbClr val="414042"/>
                </a:solidFill>
                <a:latin typeface="Typold" panose="020B0004030204060B03" pitchFamily="34" charset="0"/>
                <a:ea typeface="Typold" panose="020B0004030204060B03" pitchFamily="34" charset="0"/>
                <a:cs typeface="Arial" panose="020B0604020202020204" pitchFamily="34" charset="0"/>
              </a:rPr>
              <a:t>3 OUT OF 4 HOMES</a:t>
            </a:r>
          </a:p>
        </p:txBody>
      </p:sp>
    </p:spTree>
    <p:extLst>
      <p:ext uri="{BB962C8B-B14F-4D97-AF65-F5344CB8AC3E}">
        <p14:creationId xmlns:p14="http://schemas.microsoft.com/office/powerpoint/2010/main" val="300235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CE7A25-8B0E-144E-BB1F-F1E806C3C6FA}"/>
              </a:ext>
            </a:extLst>
          </p:cNvPr>
          <p:cNvSpPr/>
          <p:nvPr/>
        </p:nvSpPr>
        <p:spPr>
          <a:xfrm>
            <a:off x="990600" y="533400"/>
            <a:ext cx="6781800" cy="609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4">
            <a:extLst>
              <a:ext uri="{FF2B5EF4-FFF2-40B4-BE49-F238E27FC236}">
                <a16:creationId xmlns:a16="http://schemas.microsoft.com/office/drawing/2014/main" id="{A14B7C5B-5EA9-134B-8E96-14BEA79B269E}"/>
              </a:ext>
            </a:extLst>
          </p:cNvPr>
          <p:cNvSpPr txBox="1"/>
          <p:nvPr/>
        </p:nvSpPr>
        <p:spPr>
          <a:xfrm>
            <a:off x="1600200" y="2137745"/>
            <a:ext cx="5410200" cy="566822"/>
          </a:xfrm>
          <a:prstGeom prst="rect">
            <a:avLst/>
          </a:prstGeom>
        </p:spPr>
        <p:txBody>
          <a:bodyPr vert="horz" wrap="square" lIns="0" tIns="12700" rIns="0" bIns="0" rtlCol="0">
            <a:spAutoFit/>
          </a:bodyPr>
          <a:lstStyle/>
          <a:p>
            <a:r>
              <a:rPr lang="en-US" b="1" dirty="0">
                <a:solidFill>
                  <a:schemeClr val="bg2"/>
                </a:solidFill>
                <a:latin typeface="Oakes" panose="00000400000000000000" pitchFamily="50" charset="0"/>
              </a:rPr>
              <a:t>The search for a new home starts with a search box </a:t>
            </a:r>
          </a:p>
        </p:txBody>
      </p:sp>
      <p:sp>
        <p:nvSpPr>
          <p:cNvPr id="4" name="object 5">
            <a:extLst>
              <a:ext uri="{FF2B5EF4-FFF2-40B4-BE49-F238E27FC236}">
                <a16:creationId xmlns:a16="http://schemas.microsoft.com/office/drawing/2014/main" id="{6EC1C572-2D63-2D46-8675-22495D5A2A92}"/>
              </a:ext>
            </a:extLst>
          </p:cNvPr>
          <p:cNvSpPr txBox="1">
            <a:spLocks/>
          </p:cNvSpPr>
          <p:nvPr/>
        </p:nvSpPr>
        <p:spPr>
          <a:xfrm>
            <a:off x="1600199" y="1029488"/>
            <a:ext cx="6324599" cy="974626"/>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lnSpc>
                <a:spcPts val="3820"/>
              </a:lnSpc>
              <a:spcBef>
                <a:spcPts val="100"/>
              </a:spcBef>
            </a:pPr>
            <a:r>
              <a:rPr lang="en-US" sz="3600" b="1" kern="0" dirty="0">
                <a:solidFill>
                  <a:srgbClr val="414042"/>
                </a:solidFill>
                <a:latin typeface="Typold" panose="020B0004030204060B03" pitchFamily="34" charset="0"/>
                <a:ea typeface="Typold" panose="020B0004030204060B03" pitchFamily="34" charset="0"/>
                <a:cs typeface="Arial" panose="020B0604020202020204" pitchFamily="34" charset="0"/>
              </a:rPr>
              <a:t>THE HOME </a:t>
            </a:r>
            <a:br>
              <a:rPr lang="en-US" sz="3600" b="1" kern="0" dirty="0">
                <a:solidFill>
                  <a:srgbClr val="414042"/>
                </a:solidFill>
                <a:latin typeface="Typold" panose="020B0004030204060B03" pitchFamily="34" charset="0"/>
                <a:ea typeface="Typold" panose="020B0004030204060B03" pitchFamily="34" charset="0"/>
                <a:cs typeface="Arial" panose="020B0604020202020204" pitchFamily="34" charset="0"/>
              </a:rPr>
            </a:br>
            <a:r>
              <a:rPr lang="en-US" sz="3600" b="1" kern="0" dirty="0">
                <a:solidFill>
                  <a:srgbClr val="414042"/>
                </a:solidFill>
                <a:latin typeface="Typold" panose="020B0004030204060B03" pitchFamily="34" charset="0"/>
                <a:ea typeface="Typold" panose="020B0004030204060B03" pitchFamily="34" charset="0"/>
                <a:cs typeface="Arial" panose="020B0604020202020204" pitchFamily="34" charset="0"/>
              </a:rPr>
              <a:t>SEARCH PROCESS</a:t>
            </a:r>
          </a:p>
        </p:txBody>
      </p:sp>
      <p:sp>
        <p:nvSpPr>
          <p:cNvPr id="5" name="object 2">
            <a:extLst>
              <a:ext uri="{FF2B5EF4-FFF2-40B4-BE49-F238E27FC236}">
                <a16:creationId xmlns:a16="http://schemas.microsoft.com/office/drawing/2014/main" id="{60D0F8DB-2EA7-4148-8274-30196450006A}"/>
              </a:ext>
            </a:extLst>
          </p:cNvPr>
          <p:cNvSpPr/>
          <p:nvPr/>
        </p:nvSpPr>
        <p:spPr>
          <a:xfrm>
            <a:off x="1600200" y="2561199"/>
            <a:ext cx="5486400" cy="3276600"/>
          </a:xfrm>
          <a:prstGeom prst="rect">
            <a:avLst/>
          </a:prstGeom>
          <a:blipFill>
            <a:blip r:embed="rId2" cstate="print"/>
            <a:stretch>
              <a:fillRect/>
            </a:stretch>
          </a:blipFill>
        </p:spPr>
        <p:txBody>
          <a:bodyPr wrap="square" lIns="0" tIns="0" rIns="0" bIns="0" rtlCol="0"/>
          <a:lstStyle/>
          <a:p>
            <a:endParaRPr>
              <a:latin typeface="Oakes" panose="00000400000000000000" pitchFamily="50" charset="0"/>
            </a:endParaRPr>
          </a:p>
        </p:txBody>
      </p:sp>
      <p:sp>
        <p:nvSpPr>
          <p:cNvPr id="6" name="object 5">
            <a:extLst>
              <a:ext uri="{FF2B5EF4-FFF2-40B4-BE49-F238E27FC236}">
                <a16:creationId xmlns:a16="http://schemas.microsoft.com/office/drawing/2014/main" id="{2CBC32C0-0A69-674C-B7AA-8D87A371A393}"/>
              </a:ext>
            </a:extLst>
          </p:cNvPr>
          <p:cNvSpPr txBox="1"/>
          <p:nvPr/>
        </p:nvSpPr>
        <p:spPr>
          <a:xfrm>
            <a:off x="1600200" y="6262976"/>
            <a:ext cx="5257800" cy="135293"/>
          </a:xfrm>
          <a:prstGeom prst="rect">
            <a:avLst/>
          </a:prstGeom>
        </p:spPr>
        <p:txBody>
          <a:bodyPr vert="horz" wrap="square" lIns="0" tIns="12065" rIns="0" bIns="0" rtlCol="0">
            <a:spAutoFit/>
          </a:bodyPr>
          <a:lstStyle/>
          <a:p>
            <a:r>
              <a:rPr lang="en-IN" sz="800" dirty="0">
                <a:solidFill>
                  <a:srgbClr val="414042"/>
                </a:solidFill>
                <a:latin typeface="Oakes" panose="00000400000000000000" pitchFamily="50" charset="0"/>
              </a:rPr>
              <a:t>Source: 2017 National Association of REALTORS</a:t>
            </a:r>
            <a:r>
              <a:rPr lang="en-IN" sz="800" baseline="30000" dirty="0">
                <a:solidFill>
                  <a:srgbClr val="414042"/>
                </a:solidFill>
                <a:latin typeface="Oakes" panose="00000400000000000000" pitchFamily="50" charset="0"/>
              </a:rPr>
              <a:t>®</a:t>
            </a:r>
            <a:r>
              <a:rPr lang="en-IN" sz="800" dirty="0">
                <a:solidFill>
                  <a:srgbClr val="414042"/>
                </a:solidFill>
                <a:latin typeface="Oakes" panose="00000400000000000000" pitchFamily="50" charset="0"/>
              </a:rPr>
              <a:t> Profile of Home Buyers and Sellers</a:t>
            </a:r>
            <a:endParaRPr lang="en-US" sz="800" dirty="0">
              <a:solidFill>
                <a:srgbClr val="414042"/>
              </a:solidFill>
              <a:latin typeface="Oakes" panose="00000400000000000000" pitchFamily="50" charset="0"/>
            </a:endParaRPr>
          </a:p>
        </p:txBody>
      </p:sp>
      <p:sp>
        <p:nvSpPr>
          <p:cNvPr id="7" name="TextBox 6">
            <a:extLst>
              <a:ext uri="{FF2B5EF4-FFF2-40B4-BE49-F238E27FC236}">
                <a16:creationId xmlns:a16="http://schemas.microsoft.com/office/drawing/2014/main" id="{0B227EEA-0C8F-1148-BA5E-D3FA5A7F74B4}"/>
              </a:ext>
            </a:extLst>
          </p:cNvPr>
          <p:cNvSpPr txBox="1"/>
          <p:nvPr/>
        </p:nvSpPr>
        <p:spPr>
          <a:xfrm>
            <a:off x="1600200" y="6045865"/>
            <a:ext cx="5486400" cy="184666"/>
          </a:xfrm>
          <a:prstGeom prst="rect">
            <a:avLst/>
          </a:prstGeom>
          <a:noFill/>
        </p:spPr>
        <p:txBody>
          <a:bodyPr wrap="square" lIns="0" tIns="0" rIns="0" bIns="0" rtlCol="0">
            <a:spAutoFit/>
          </a:bodyPr>
          <a:lstStyle/>
          <a:p>
            <a:r>
              <a:rPr lang="en-US" sz="1200" b="1" dirty="0">
                <a:solidFill>
                  <a:srgbClr val="414042"/>
                </a:solidFill>
                <a:latin typeface="Oakes" panose="00000400000000000000" pitchFamily="50" charset="0"/>
              </a:rPr>
              <a:t>Information sources that buyers used during their home search in 2017 </a:t>
            </a:r>
          </a:p>
        </p:txBody>
      </p:sp>
    </p:spTree>
    <p:extLst>
      <p:ext uri="{BB962C8B-B14F-4D97-AF65-F5344CB8AC3E}">
        <p14:creationId xmlns:p14="http://schemas.microsoft.com/office/powerpoint/2010/main" val="102616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1EFE38-829C-9C40-9A92-F2E3A04534A7}"/>
              </a:ext>
            </a:extLst>
          </p:cNvPr>
          <p:cNvSpPr/>
          <p:nvPr/>
        </p:nvSpPr>
        <p:spPr>
          <a:xfrm>
            <a:off x="990600" y="533400"/>
            <a:ext cx="6781800" cy="609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5">
            <a:extLst>
              <a:ext uri="{FF2B5EF4-FFF2-40B4-BE49-F238E27FC236}">
                <a16:creationId xmlns:a16="http://schemas.microsoft.com/office/drawing/2014/main" id="{94589B38-0898-F949-B861-0F83147589BB}"/>
              </a:ext>
            </a:extLst>
          </p:cNvPr>
          <p:cNvSpPr txBox="1">
            <a:spLocks/>
          </p:cNvSpPr>
          <p:nvPr/>
        </p:nvSpPr>
        <p:spPr>
          <a:xfrm>
            <a:off x="1600199" y="1029488"/>
            <a:ext cx="6324599" cy="974626"/>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lnSpc>
                <a:spcPts val="3820"/>
              </a:lnSpc>
              <a:spcBef>
                <a:spcPts val="100"/>
              </a:spcBef>
            </a:pPr>
            <a:r>
              <a:rPr lang="en-US" sz="3600" b="1" kern="0" dirty="0">
                <a:solidFill>
                  <a:srgbClr val="414042"/>
                </a:solidFill>
                <a:latin typeface="Typold" panose="020B0004030204060B03" pitchFamily="34" charset="0"/>
                <a:ea typeface="Typold" panose="020B0004030204060B03" pitchFamily="34" charset="0"/>
                <a:cs typeface="Arial" panose="020B0604020202020204" pitchFamily="34" charset="0"/>
              </a:rPr>
              <a:t>PHOTOS AND DETAILS MATTER MOST ONLINE</a:t>
            </a:r>
          </a:p>
        </p:txBody>
      </p:sp>
      <p:sp>
        <p:nvSpPr>
          <p:cNvPr id="11" name="object 5">
            <a:extLst>
              <a:ext uri="{FF2B5EF4-FFF2-40B4-BE49-F238E27FC236}">
                <a16:creationId xmlns:a16="http://schemas.microsoft.com/office/drawing/2014/main" id="{3F788FA0-65D7-ED4D-808C-A2C7509818FC}"/>
              </a:ext>
            </a:extLst>
          </p:cNvPr>
          <p:cNvSpPr txBox="1"/>
          <p:nvPr/>
        </p:nvSpPr>
        <p:spPr>
          <a:xfrm>
            <a:off x="1600200" y="6179107"/>
            <a:ext cx="5257800" cy="135293"/>
          </a:xfrm>
          <a:prstGeom prst="rect">
            <a:avLst/>
          </a:prstGeom>
        </p:spPr>
        <p:txBody>
          <a:bodyPr vert="horz" wrap="square" lIns="0" tIns="12065" rIns="0" bIns="0" rtlCol="0">
            <a:spAutoFit/>
          </a:bodyPr>
          <a:lstStyle/>
          <a:p>
            <a:r>
              <a:rPr lang="en-IN" sz="800" dirty="0">
                <a:solidFill>
                  <a:srgbClr val="414042"/>
                </a:solidFill>
                <a:latin typeface="Oakes" panose="00000400000000000000" pitchFamily="50" charset="0"/>
              </a:rPr>
              <a:t>Source: 2017 National Association of REALTORS</a:t>
            </a:r>
            <a:r>
              <a:rPr lang="en-IN" sz="800" baseline="30000" dirty="0">
                <a:solidFill>
                  <a:srgbClr val="414042"/>
                </a:solidFill>
                <a:latin typeface="Oakes" panose="00000400000000000000" pitchFamily="50" charset="0"/>
              </a:rPr>
              <a:t>®</a:t>
            </a:r>
            <a:r>
              <a:rPr lang="en-IN" sz="800" dirty="0">
                <a:solidFill>
                  <a:srgbClr val="414042"/>
                </a:solidFill>
                <a:latin typeface="Oakes" panose="00000400000000000000" pitchFamily="50" charset="0"/>
              </a:rPr>
              <a:t> Profile of Home Buyers and Sellers</a:t>
            </a:r>
          </a:p>
        </p:txBody>
      </p:sp>
      <p:sp>
        <p:nvSpPr>
          <p:cNvPr id="12" name="TextBox 11">
            <a:extLst>
              <a:ext uri="{FF2B5EF4-FFF2-40B4-BE49-F238E27FC236}">
                <a16:creationId xmlns:a16="http://schemas.microsoft.com/office/drawing/2014/main" id="{DE1779ED-F52D-EE46-805E-8CF37A316549}"/>
              </a:ext>
            </a:extLst>
          </p:cNvPr>
          <p:cNvSpPr txBox="1"/>
          <p:nvPr/>
        </p:nvSpPr>
        <p:spPr>
          <a:xfrm>
            <a:off x="1600200" y="5961996"/>
            <a:ext cx="5486400" cy="184666"/>
          </a:xfrm>
          <a:prstGeom prst="rect">
            <a:avLst/>
          </a:prstGeom>
          <a:noFill/>
        </p:spPr>
        <p:txBody>
          <a:bodyPr wrap="square" lIns="0" tIns="0" rIns="0" bIns="0" rtlCol="0">
            <a:spAutoFit/>
          </a:bodyPr>
          <a:lstStyle/>
          <a:p>
            <a:r>
              <a:rPr lang="en-US" sz="1200" b="1" dirty="0">
                <a:solidFill>
                  <a:srgbClr val="414042"/>
                </a:solidFill>
                <a:latin typeface="Oakes" panose="00000400000000000000" pitchFamily="50" charset="0"/>
              </a:rPr>
              <a:t>What internet home buyers deem “very useful”</a:t>
            </a:r>
          </a:p>
        </p:txBody>
      </p:sp>
      <p:sp>
        <p:nvSpPr>
          <p:cNvPr id="13" name="object 2">
            <a:extLst>
              <a:ext uri="{FF2B5EF4-FFF2-40B4-BE49-F238E27FC236}">
                <a16:creationId xmlns:a16="http://schemas.microsoft.com/office/drawing/2014/main" id="{3DD1A9B6-FC2B-B449-BFB4-643A596043C6}"/>
              </a:ext>
            </a:extLst>
          </p:cNvPr>
          <p:cNvSpPr/>
          <p:nvPr/>
        </p:nvSpPr>
        <p:spPr>
          <a:xfrm>
            <a:off x="1597088" y="2388856"/>
            <a:ext cx="5585383" cy="3258140"/>
          </a:xfrm>
          <a:prstGeom prst="rect">
            <a:avLst/>
          </a:prstGeom>
          <a:blipFill>
            <a:blip r:embed="rId2" cstate="print">
              <a:alphaModFix/>
            </a:blip>
            <a:srcRect/>
            <a:stretch>
              <a:fillRect t="-3516" r="-3370" b="-2694"/>
            </a:stretch>
          </a:blipFill>
        </p:spPr>
        <p:txBody>
          <a:bodyPr wrap="square" lIns="0" tIns="0" rIns="0" bIns="0" rtlCol="0"/>
          <a:lstStyle/>
          <a:p>
            <a:endParaRPr dirty="0">
              <a:latin typeface="Oakes" panose="00000400000000000000" pitchFamily="50" charset="0"/>
            </a:endParaRPr>
          </a:p>
        </p:txBody>
      </p:sp>
    </p:spTree>
    <p:extLst>
      <p:ext uri="{BB962C8B-B14F-4D97-AF65-F5344CB8AC3E}">
        <p14:creationId xmlns:p14="http://schemas.microsoft.com/office/powerpoint/2010/main" val="2255855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CE7A25-8B0E-144E-BB1F-F1E806C3C6FA}"/>
              </a:ext>
            </a:extLst>
          </p:cNvPr>
          <p:cNvSpPr/>
          <p:nvPr/>
        </p:nvSpPr>
        <p:spPr>
          <a:xfrm>
            <a:off x="990600" y="533400"/>
            <a:ext cx="6781800" cy="701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4">
            <a:extLst>
              <a:ext uri="{FF2B5EF4-FFF2-40B4-BE49-F238E27FC236}">
                <a16:creationId xmlns:a16="http://schemas.microsoft.com/office/drawing/2014/main" id="{A14B7C5B-5EA9-134B-8E96-14BEA79B269E}"/>
              </a:ext>
            </a:extLst>
          </p:cNvPr>
          <p:cNvSpPr txBox="1"/>
          <p:nvPr/>
        </p:nvSpPr>
        <p:spPr>
          <a:xfrm>
            <a:off x="1600198" y="2159467"/>
            <a:ext cx="6248400" cy="289823"/>
          </a:xfrm>
          <a:prstGeom prst="rect">
            <a:avLst/>
          </a:prstGeom>
        </p:spPr>
        <p:txBody>
          <a:bodyPr vert="horz" wrap="square" lIns="0" tIns="12700" rIns="0" bIns="0" rtlCol="0">
            <a:spAutoFit/>
          </a:bodyPr>
          <a:lstStyle/>
          <a:p>
            <a:r>
              <a:rPr lang="en-US" b="1" dirty="0">
                <a:solidFill>
                  <a:schemeClr val="bg2"/>
                </a:solidFill>
                <a:latin typeface="Oakes" panose="00000400000000000000" pitchFamily="50" charset="0"/>
              </a:rPr>
              <a:t>93% </a:t>
            </a:r>
            <a:r>
              <a:rPr lang="en-US" sz="1200" b="1" dirty="0">
                <a:solidFill>
                  <a:schemeClr val="bg2"/>
                </a:solidFill>
                <a:latin typeface="Oakes" panose="00000400000000000000" pitchFamily="50" charset="0"/>
              </a:rPr>
              <a:t>OF BUYERS CONSIDER RESPONSIVENESS “VERY IMPORTANT”</a:t>
            </a:r>
            <a:endParaRPr lang="en-US" sz="1400" b="1" dirty="0">
              <a:solidFill>
                <a:schemeClr val="bg2"/>
              </a:solidFill>
              <a:latin typeface="Oakes" panose="00000400000000000000" pitchFamily="50" charset="0"/>
            </a:endParaRPr>
          </a:p>
        </p:txBody>
      </p:sp>
      <p:sp>
        <p:nvSpPr>
          <p:cNvPr id="4" name="object 5">
            <a:extLst>
              <a:ext uri="{FF2B5EF4-FFF2-40B4-BE49-F238E27FC236}">
                <a16:creationId xmlns:a16="http://schemas.microsoft.com/office/drawing/2014/main" id="{6EC1C572-2D63-2D46-8675-22495D5A2A92}"/>
              </a:ext>
            </a:extLst>
          </p:cNvPr>
          <p:cNvSpPr txBox="1">
            <a:spLocks/>
          </p:cNvSpPr>
          <p:nvPr/>
        </p:nvSpPr>
        <p:spPr>
          <a:xfrm>
            <a:off x="1600199" y="1029488"/>
            <a:ext cx="5638801" cy="974626"/>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lnSpc>
                <a:spcPts val="3820"/>
              </a:lnSpc>
              <a:spcBef>
                <a:spcPts val="100"/>
              </a:spcBef>
            </a:pPr>
            <a:r>
              <a:rPr lang="en-US" sz="3600" b="1" kern="0" dirty="0">
                <a:solidFill>
                  <a:srgbClr val="414042"/>
                </a:solidFill>
                <a:latin typeface="Typold" panose="020B0004030204060B03" pitchFamily="34" charset="0"/>
                <a:ea typeface="Typold" panose="020B0004030204060B03" pitchFamily="34" charset="0"/>
                <a:cs typeface="Arial" panose="020B0604020202020204" pitchFamily="34" charset="0"/>
              </a:rPr>
              <a:t>AGENT RESPONSE TIME IS CRITICAL</a:t>
            </a:r>
          </a:p>
        </p:txBody>
      </p:sp>
      <p:sp>
        <p:nvSpPr>
          <p:cNvPr id="6" name="object 5">
            <a:extLst>
              <a:ext uri="{FF2B5EF4-FFF2-40B4-BE49-F238E27FC236}">
                <a16:creationId xmlns:a16="http://schemas.microsoft.com/office/drawing/2014/main" id="{2CBC32C0-0A69-674C-B7AA-8D87A371A393}"/>
              </a:ext>
            </a:extLst>
          </p:cNvPr>
          <p:cNvSpPr txBox="1"/>
          <p:nvPr/>
        </p:nvSpPr>
        <p:spPr>
          <a:xfrm>
            <a:off x="1600198" y="7207707"/>
            <a:ext cx="5457463" cy="135293"/>
          </a:xfrm>
          <a:prstGeom prst="rect">
            <a:avLst/>
          </a:prstGeom>
        </p:spPr>
        <p:txBody>
          <a:bodyPr vert="horz" wrap="square" lIns="0" tIns="12065" rIns="0" bIns="0" rtlCol="0">
            <a:spAutoFit/>
          </a:bodyPr>
          <a:lstStyle/>
          <a:p>
            <a:r>
              <a:rPr lang="en-IN" sz="800" dirty="0">
                <a:solidFill>
                  <a:srgbClr val="414042"/>
                </a:solidFill>
                <a:latin typeface="Oakes" panose="00000400000000000000" pitchFamily="50" charset="0"/>
              </a:rPr>
              <a:t>Source: 2017 National Association of REALTORS</a:t>
            </a:r>
            <a:r>
              <a:rPr lang="en-IN" sz="800" baseline="30000" dirty="0">
                <a:solidFill>
                  <a:srgbClr val="414042"/>
                </a:solidFill>
                <a:latin typeface="Oakes" panose="00000400000000000000" pitchFamily="50" charset="0"/>
              </a:rPr>
              <a:t>®</a:t>
            </a:r>
            <a:r>
              <a:rPr lang="en-IN" sz="800" dirty="0">
                <a:solidFill>
                  <a:srgbClr val="414042"/>
                </a:solidFill>
                <a:latin typeface="Oakes" panose="00000400000000000000" pitchFamily="50" charset="0"/>
              </a:rPr>
              <a:t> Profile of Home Buyers and Sellers</a:t>
            </a:r>
          </a:p>
        </p:txBody>
      </p:sp>
      <p:sp>
        <p:nvSpPr>
          <p:cNvPr id="7" name="TextBox 6">
            <a:extLst>
              <a:ext uri="{FF2B5EF4-FFF2-40B4-BE49-F238E27FC236}">
                <a16:creationId xmlns:a16="http://schemas.microsoft.com/office/drawing/2014/main" id="{0B227EEA-0C8F-1148-BA5E-D3FA5A7F74B4}"/>
              </a:ext>
            </a:extLst>
          </p:cNvPr>
          <p:cNvSpPr txBox="1"/>
          <p:nvPr/>
        </p:nvSpPr>
        <p:spPr>
          <a:xfrm>
            <a:off x="1600199" y="6990596"/>
            <a:ext cx="5694744" cy="184666"/>
          </a:xfrm>
          <a:prstGeom prst="rect">
            <a:avLst/>
          </a:prstGeom>
          <a:noFill/>
        </p:spPr>
        <p:txBody>
          <a:bodyPr wrap="square" lIns="0" tIns="0" rIns="0" bIns="0" rtlCol="0">
            <a:spAutoFit/>
          </a:bodyPr>
          <a:lstStyle/>
          <a:p>
            <a:r>
              <a:rPr lang="en-US" sz="1200" b="1" dirty="0">
                <a:solidFill>
                  <a:srgbClr val="414042"/>
                </a:solidFill>
                <a:latin typeface="Oakes" panose="00000400000000000000" pitchFamily="50" charset="0"/>
              </a:rPr>
              <a:t>Importance of agents response time – according to buyers</a:t>
            </a:r>
          </a:p>
        </p:txBody>
      </p:sp>
      <p:grpSp>
        <p:nvGrpSpPr>
          <p:cNvPr id="8" name="Group 7">
            <a:extLst>
              <a:ext uri="{FF2B5EF4-FFF2-40B4-BE49-F238E27FC236}">
                <a16:creationId xmlns:a16="http://schemas.microsoft.com/office/drawing/2014/main" id="{0B0AD455-D27C-D54C-99E6-838733B22E78}"/>
              </a:ext>
            </a:extLst>
          </p:cNvPr>
          <p:cNvGrpSpPr/>
          <p:nvPr/>
        </p:nvGrpSpPr>
        <p:grpSpPr>
          <a:xfrm>
            <a:off x="1601754" y="2616859"/>
            <a:ext cx="5562600" cy="4038600"/>
            <a:chOff x="990600" y="2057400"/>
            <a:chExt cx="5562600" cy="4038600"/>
          </a:xfrm>
        </p:grpSpPr>
        <p:sp>
          <p:nvSpPr>
            <p:cNvPr id="9" name="Rectangle 8">
              <a:extLst>
                <a:ext uri="{FF2B5EF4-FFF2-40B4-BE49-F238E27FC236}">
                  <a16:creationId xmlns:a16="http://schemas.microsoft.com/office/drawing/2014/main" id="{0EA93364-DE71-4848-8AF7-D267330B7F35}"/>
                </a:ext>
              </a:extLst>
            </p:cNvPr>
            <p:cNvSpPr/>
            <p:nvPr/>
          </p:nvSpPr>
          <p:spPr>
            <a:xfrm>
              <a:off x="990600" y="2057400"/>
              <a:ext cx="5562600"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2">
              <a:extLst>
                <a:ext uri="{FF2B5EF4-FFF2-40B4-BE49-F238E27FC236}">
                  <a16:creationId xmlns:a16="http://schemas.microsoft.com/office/drawing/2014/main" id="{EE61CC31-8D27-B647-A05C-3E37C495AFE1}"/>
                </a:ext>
              </a:extLst>
            </p:cNvPr>
            <p:cNvSpPr/>
            <p:nvPr/>
          </p:nvSpPr>
          <p:spPr>
            <a:xfrm>
              <a:off x="2362200" y="2209800"/>
              <a:ext cx="2801566" cy="3764604"/>
            </a:xfrm>
            <a:prstGeom prst="rect">
              <a:avLst/>
            </a:prstGeom>
            <a:blipFill>
              <a:blip r:embed="rId2"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866582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81D8BD-4515-A747-B8E1-34B0DF540507}"/>
              </a:ext>
            </a:extLst>
          </p:cNvPr>
          <p:cNvSpPr/>
          <p:nvPr/>
        </p:nvSpPr>
        <p:spPr>
          <a:xfrm>
            <a:off x="990600" y="533400"/>
            <a:ext cx="6781800" cy="609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5">
            <a:extLst>
              <a:ext uri="{FF2B5EF4-FFF2-40B4-BE49-F238E27FC236}">
                <a16:creationId xmlns:a16="http://schemas.microsoft.com/office/drawing/2014/main" id="{96036568-7FF6-D749-A01B-799700F3E202}"/>
              </a:ext>
            </a:extLst>
          </p:cNvPr>
          <p:cNvSpPr txBox="1">
            <a:spLocks/>
          </p:cNvSpPr>
          <p:nvPr/>
        </p:nvSpPr>
        <p:spPr>
          <a:xfrm>
            <a:off x="1523996" y="1013429"/>
            <a:ext cx="5777836" cy="984885"/>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spcBef>
                <a:spcPts val="100"/>
              </a:spcBef>
            </a:pPr>
            <a:r>
              <a:rPr lang="en-US" sz="3200" b="1" kern="0" dirty="0">
                <a:solidFill>
                  <a:srgbClr val="414042"/>
                </a:solidFill>
                <a:latin typeface="Typold" panose="020B0004030204060B03" pitchFamily="34" charset="0"/>
                <a:ea typeface="Typold" panose="020B0004030204060B03" pitchFamily="34" charset="0"/>
                <a:cs typeface="Arial" panose="020B0604020202020204" pitchFamily="34" charset="0"/>
              </a:rPr>
              <a:t>CONNECTED CONSUMERS ARE THE MOST VALUABLE*</a:t>
            </a:r>
          </a:p>
        </p:txBody>
      </p:sp>
      <p:sp>
        <p:nvSpPr>
          <p:cNvPr id="5" name="Rectangle 4">
            <a:extLst>
              <a:ext uri="{FF2B5EF4-FFF2-40B4-BE49-F238E27FC236}">
                <a16:creationId xmlns:a16="http://schemas.microsoft.com/office/drawing/2014/main" id="{3F558E24-B78C-D347-A26C-1FD5EF63C6C0}"/>
              </a:ext>
            </a:extLst>
          </p:cNvPr>
          <p:cNvSpPr/>
          <p:nvPr/>
        </p:nvSpPr>
        <p:spPr>
          <a:xfrm rot="5400000" flipH="1">
            <a:off x="3955714" y="345115"/>
            <a:ext cx="914400" cy="57778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433"/>
              </a:solidFill>
            </a:endParaRPr>
          </a:p>
        </p:txBody>
      </p:sp>
      <p:pic>
        <p:nvPicPr>
          <p:cNvPr id="6" name="Picture 5">
            <a:extLst>
              <a:ext uri="{FF2B5EF4-FFF2-40B4-BE49-F238E27FC236}">
                <a16:creationId xmlns:a16="http://schemas.microsoft.com/office/drawing/2014/main" id="{F2B84459-E764-DF48-BE95-2E5EC0DEEFC8}"/>
              </a:ext>
            </a:extLst>
          </p:cNvPr>
          <p:cNvPicPr>
            <a:picLocks noChangeAspect="1"/>
          </p:cNvPicPr>
          <p:nvPr/>
        </p:nvPicPr>
        <p:blipFill>
          <a:blip r:embed="rId2"/>
          <a:stretch>
            <a:fillRect/>
          </a:stretch>
        </p:blipFill>
        <p:spPr>
          <a:xfrm>
            <a:off x="1917242" y="2354659"/>
            <a:ext cx="4940758" cy="1101896"/>
          </a:xfrm>
          <a:prstGeom prst="rect">
            <a:avLst/>
          </a:prstGeom>
        </p:spPr>
      </p:pic>
      <p:sp>
        <p:nvSpPr>
          <p:cNvPr id="7" name="Rectangle 6">
            <a:extLst>
              <a:ext uri="{FF2B5EF4-FFF2-40B4-BE49-F238E27FC236}">
                <a16:creationId xmlns:a16="http://schemas.microsoft.com/office/drawing/2014/main" id="{006B72BE-E710-A148-ADE0-4E4680E507A3}"/>
              </a:ext>
            </a:extLst>
          </p:cNvPr>
          <p:cNvSpPr/>
          <p:nvPr/>
        </p:nvSpPr>
        <p:spPr>
          <a:xfrm>
            <a:off x="1815430" y="3878728"/>
            <a:ext cx="5777836" cy="2600712"/>
          </a:xfrm>
          <a:prstGeom prst="rect">
            <a:avLst/>
          </a:prstGeom>
        </p:spPr>
        <p:txBody>
          <a:bodyPr wrap="square">
            <a:spAutoFit/>
          </a:bodyPr>
          <a:lstStyle/>
          <a:p>
            <a:r>
              <a:rPr lang="en-US" sz="1400" dirty="0">
                <a:solidFill>
                  <a:srgbClr val="414042"/>
                </a:solidFill>
                <a:latin typeface="Oakes" panose="00000400000000000000" pitchFamily="50" charset="0"/>
              </a:rPr>
              <a:t>They drive their home search </a:t>
            </a:r>
            <a:r>
              <a:rPr lang="en-US" sz="1400" b="1" dirty="0">
                <a:solidFill>
                  <a:srgbClr val="414042"/>
                </a:solidFill>
                <a:latin typeface="Oakes" panose="00000400000000000000" pitchFamily="50" charset="0"/>
              </a:rPr>
              <a:t>using both mobile and desktop </a:t>
            </a:r>
            <a:r>
              <a:rPr lang="en-US" sz="1400" dirty="0">
                <a:solidFill>
                  <a:srgbClr val="414042"/>
                </a:solidFill>
                <a:latin typeface="Oakes" panose="00000400000000000000" pitchFamily="50" charset="0"/>
              </a:rPr>
              <a:t>tools. </a:t>
            </a:r>
            <a:br>
              <a:rPr lang="en-US" sz="1400" dirty="0">
                <a:solidFill>
                  <a:srgbClr val="414042"/>
                </a:solidFill>
                <a:latin typeface="Oakes" panose="00000400000000000000" pitchFamily="50" charset="0"/>
              </a:rPr>
            </a:br>
            <a:br>
              <a:rPr lang="en-US" sz="1400" dirty="0">
                <a:solidFill>
                  <a:srgbClr val="414042"/>
                </a:solidFill>
                <a:latin typeface="Oakes" panose="00000400000000000000" pitchFamily="50" charset="0"/>
              </a:rPr>
            </a:br>
            <a:r>
              <a:rPr lang="en-US" b="1" dirty="0">
                <a:solidFill>
                  <a:srgbClr val="414042"/>
                </a:solidFill>
                <a:latin typeface="Oakes" panose="00000400000000000000" pitchFamily="50" charset="0"/>
              </a:rPr>
              <a:t>THEY ARE:</a:t>
            </a:r>
            <a:r>
              <a:rPr lang="en-US" dirty="0">
                <a:solidFill>
                  <a:srgbClr val="414042"/>
                </a:solidFill>
                <a:latin typeface="Oakes" panose="00000400000000000000" pitchFamily="50" charset="0"/>
              </a:rPr>
              <a:t> </a:t>
            </a:r>
          </a:p>
          <a:p>
            <a:pPr marL="285750" indent="-194310">
              <a:buFont typeface="Arial" panose="020B0604020202020204" pitchFamily="34" charset="0"/>
              <a:buChar char="•"/>
            </a:pPr>
            <a:r>
              <a:rPr lang="en-US" sz="1400" dirty="0">
                <a:solidFill>
                  <a:srgbClr val="414042"/>
                </a:solidFill>
                <a:latin typeface="Oakes" panose="00000400000000000000" pitchFamily="50" charset="0"/>
              </a:rPr>
              <a:t>Likely to have </a:t>
            </a:r>
            <a:r>
              <a:rPr lang="en-US" sz="1400" b="1" dirty="0">
                <a:solidFill>
                  <a:srgbClr val="414042"/>
                </a:solidFill>
                <a:latin typeface="Oakes" panose="00000400000000000000" pitchFamily="50" charset="0"/>
              </a:rPr>
              <a:t>5 connected devices</a:t>
            </a:r>
            <a:r>
              <a:rPr lang="en-US" sz="1400" dirty="0">
                <a:solidFill>
                  <a:srgbClr val="414042"/>
                </a:solidFill>
                <a:latin typeface="Oakes" panose="00000400000000000000" pitchFamily="50" charset="0"/>
              </a:rPr>
              <a:t> in their household </a:t>
            </a:r>
            <a:endParaRPr lang="en-US" sz="1400" b="1" dirty="0">
              <a:solidFill>
                <a:srgbClr val="414042"/>
              </a:solidFill>
              <a:latin typeface="Oakes" panose="00000400000000000000" pitchFamily="50" charset="0"/>
            </a:endParaRPr>
          </a:p>
          <a:p>
            <a:pPr marL="285750" indent="-194310">
              <a:buFont typeface="Arial" panose="020B0604020202020204" pitchFamily="34" charset="0"/>
              <a:buChar char="•"/>
            </a:pPr>
            <a:r>
              <a:rPr lang="en-US" sz="1400" b="1" dirty="0">
                <a:solidFill>
                  <a:srgbClr val="414042"/>
                </a:solidFill>
                <a:latin typeface="Oakes" panose="00000400000000000000" pitchFamily="50" charset="0"/>
              </a:rPr>
              <a:t>6X</a:t>
            </a:r>
            <a:r>
              <a:rPr lang="en-US" sz="1400" dirty="0">
                <a:solidFill>
                  <a:srgbClr val="414042"/>
                </a:solidFill>
                <a:latin typeface="Oakes" panose="00000400000000000000" pitchFamily="50" charset="0"/>
              </a:rPr>
              <a:t> more likely to request a showing</a:t>
            </a:r>
            <a:endParaRPr lang="en-US" sz="1400" b="1" dirty="0">
              <a:solidFill>
                <a:srgbClr val="414042"/>
              </a:solidFill>
              <a:latin typeface="Oakes" panose="00000400000000000000" pitchFamily="50" charset="0"/>
            </a:endParaRPr>
          </a:p>
          <a:p>
            <a:pPr marL="285750" indent="-194310">
              <a:buFont typeface="Arial" panose="020B0604020202020204" pitchFamily="34" charset="0"/>
              <a:buChar char="•"/>
            </a:pPr>
            <a:r>
              <a:rPr lang="en-US" sz="1400" b="1" dirty="0">
                <a:solidFill>
                  <a:srgbClr val="414042"/>
                </a:solidFill>
                <a:latin typeface="Oakes" panose="00000400000000000000" pitchFamily="50" charset="0"/>
              </a:rPr>
              <a:t>4X</a:t>
            </a:r>
            <a:r>
              <a:rPr lang="en-US" sz="1400" dirty="0">
                <a:solidFill>
                  <a:srgbClr val="414042"/>
                </a:solidFill>
                <a:latin typeface="Oakes" panose="00000400000000000000" pitchFamily="50" charset="0"/>
              </a:rPr>
              <a:t> more likely to buy a home</a:t>
            </a:r>
          </a:p>
          <a:p>
            <a:r>
              <a:rPr lang="en-US" sz="1400" b="1" dirty="0">
                <a:solidFill>
                  <a:srgbClr val="414042"/>
                </a:solidFill>
                <a:latin typeface="Oakes" panose="00000400000000000000" pitchFamily="50" charset="0"/>
              </a:rPr>
              <a:t> </a:t>
            </a:r>
            <a:endParaRPr lang="en-US" sz="1400" dirty="0">
              <a:solidFill>
                <a:srgbClr val="414042"/>
              </a:solidFill>
              <a:latin typeface="Oakes" panose="00000400000000000000" pitchFamily="50" charset="0"/>
            </a:endParaRPr>
          </a:p>
          <a:p>
            <a:r>
              <a:rPr lang="en-US" sz="1400" dirty="0">
                <a:solidFill>
                  <a:srgbClr val="414042"/>
                </a:solidFill>
                <a:latin typeface="Oakes" panose="00000400000000000000" pitchFamily="50" charset="0"/>
              </a:rPr>
              <a:t>The technology and tools in the CENTURY 21</a:t>
            </a:r>
            <a:r>
              <a:rPr lang="en-US" sz="1400" b="1" baseline="30000" dirty="0">
                <a:solidFill>
                  <a:srgbClr val="414042"/>
                </a:solidFill>
                <a:latin typeface="Oakes" panose="00000400000000000000" pitchFamily="50" charset="0"/>
              </a:rPr>
              <a:t>®</a:t>
            </a:r>
            <a:r>
              <a:rPr lang="en-US" sz="1400" dirty="0">
                <a:solidFill>
                  <a:srgbClr val="414042"/>
                </a:solidFill>
                <a:latin typeface="Oakes" panose="00000400000000000000" pitchFamily="50" charset="0"/>
              </a:rPr>
              <a:t> System enable me to be fast, insightful and personal in communicating with connected customers. So I can provide the level of service they expect to sell your property. </a:t>
            </a:r>
          </a:p>
        </p:txBody>
      </p:sp>
      <p:sp>
        <p:nvSpPr>
          <p:cNvPr id="8" name="object 5">
            <a:extLst>
              <a:ext uri="{FF2B5EF4-FFF2-40B4-BE49-F238E27FC236}">
                <a16:creationId xmlns:a16="http://schemas.microsoft.com/office/drawing/2014/main" id="{E6BDFE85-F5EA-7143-AEA5-53E1B5A7FE6E}"/>
              </a:ext>
            </a:extLst>
          </p:cNvPr>
          <p:cNvSpPr txBox="1"/>
          <p:nvPr/>
        </p:nvSpPr>
        <p:spPr>
          <a:xfrm>
            <a:off x="1523996" y="6772439"/>
            <a:ext cx="3709114" cy="258404"/>
          </a:xfrm>
          <a:prstGeom prst="rect">
            <a:avLst/>
          </a:prstGeom>
        </p:spPr>
        <p:txBody>
          <a:bodyPr vert="horz" wrap="square" lIns="0" tIns="12065" rIns="0" bIns="0" rtlCol="0">
            <a:spAutoFit/>
          </a:bodyPr>
          <a:lstStyle/>
          <a:p>
            <a:r>
              <a:rPr lang="en-IN" sz="800" dirty="0">
                <a:latin typeface="Oakes" panose="00000400000000000000" pitchFamily="50" charset="0"/>
              </a:rPr>
              <a:t>* 2014 ZipRealty</a:t>
            </a:r>
            <a:r>
              <a:rPr lang="en-IN" sz="800" baseline="30000" dirty="0">
                <a:latin typeface="Oakes" panose="00000400000000000000" pitchFamily="50" charset="0"/>
              </a:rPr>
              <a:t>TM</a:t>
            </a:r>
            <a:r>
              <a:rPr lang="en-IN" sz="800" dirty="0">
                <a:latin typeface="Oakes" panose="00000400000000000000" pitchFamily="50" charset="0"/>
              </a:rPr>
              <a:t> Home Buyer Survey</a:t>
            </a:r>
            <a:br>
              <a:rPr lang="en-US" sz="800" dirty="0">
                <a:latin typeface="Oakes" panose="00000400000000000000" pitchFamily="50" charset="0"/>
              </a:rPr>
            </a:br>
            <a:endParaRPr lang="en-US" sz="800" dirty="0">
              <a:latin typeface="Oakes" panose="00000400000000000000" pitchFamily="50" charset="0"/>
            </a:endParaRPr>
          </a:p>
        </p:txBody>
      </p:sp>
    </p:spTree>
    <p:extLst>
      <p:ext uri="{BB962C8B-B14F-4D97-AF65-F5344CB8AC3E}">
        <p14:creationId xmlns:p14="http://schemas.microsoft.com/office/powerpoint/2010/main" val="1558690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34B3059-DEDD-6241-8ABC-2BF1E7ADF3BA}"/>
              </a:ext>
            </a:extLst>
          </p:cNvPr>
          <p:cNvSpPr txBox="1"/>
          <p:nvPr/>
        </p:nvSpPr>
        <p:spPr>
          <a:xfrm>
            <a:off x="3665143" y="1371600"/>
            <a:ext cx="3810000" cy="936154"/>
          </a:xfrm>
          <a:prstGeom prst="rect">
            <a:avLst/>
          </a:prstGeom>
        </p:spPr>
        <p:txBody>
          <a:bodyPr vert="horz" wrap="square" lIns="0" tIns="12700" rIns="0" bIns="0" rtlCol="0">
            <a:spAutoFit/>
          </a:bodyPr>
          <a:lstStyle/>
          <a:p>
            <a:r>
              <a:rPr lang="en-US" sz="1200" dirty="0">
                <a:solidFill>
                  <a:srgbClr val="414042"/>
                </a:solidFill>
                <a:latin typeface="Oakes" panose="00000400000000000000" pitchFamily="50" charset="0"/>
              </a:rPr>
              <a:t>Up to</a:t>
            </a:r>
            <a:r>
              <a:rPr lang="en-US" sz="1200" dirty="0">
                <a:latin typeface="Oakes" panose="00000400000000000000" pitchFamily="50" charset="0"/>
              </a:rPr>
              <a:t> </a:t>
            </a:r>
            <a:r>
              <a:rPr lang="en-US" sz="1200" b="1" dirty="0">
                <a:solidFill>
                  <a:schemeClr val="bg2"/>
                </a:solidFill>
                <a:latin typeface="Oakes" panose="00000400000000000000" pitchFamily="50" charset="0"/>
              </a:rPr>
              <a:t>7 different websites</a:t>
            </a:r>
            <a:r>
              <a:rPr lang="en-US" sz="1200" dirty="0">
                <a:solidFill>
                  <a:schemeClr val="bg2"/>
                </a:solidFill>
                <a:latin typeface="Oakes" panose="00000400000000000000" pitchFamily="50" charset="0"/>
              </a:rPr>
              <a:t> </a:t>
            </a:r>
            <a:r>
              <a:rPr lang="en-US" sz="1200" dirty="0">
                <a:solidFill>
                  <a:srgbClr val="414042"/>
                </a:solidFill>
                <a:latin typeface="Oakes" panose="00000400000000000000" pitchFamily="50" charset="0"/>
              </a:rPr>
              <a:t>are viewed during search.* </a:t>
            </a:r>
            <a:br>
              <a:rPr lang="en-US" sz="1200" dirty="0">
                <a:solidFill>
                  <a:srgbClr val="414042"/>
                </a:solidFill>
                <a:latin typeface="Oakes" panose="00000400000000000000" pitchFamily="50" charset="0"/>
              </a:rPr>
            </a:br>
            <a:r>
              <a:rPr lang="en-US" sz="1200" dirty="0">
                <a:solidFill>
                  <a:srgbClr val="414042"/>
                </a:solidFill>
                <a:latin typeface="Oakes" panose="00000400000000000000" pitchFamily="50" charset="0"/>
              </a:rPr>
              <a:t>We can ensure your property is displayed on them all. </a:t>
            </a:r>
            <a:br>
              <a:rPr lang="en-US" sz="1200" dirty="0">
                <a:solidFill>
                  <a:srgbClr val="414042"/>
                </a:solidFill>
                <a:latin typeface="Oakes" panose="00000400000000000000" pitchFamily="50" charset="0"/>
              </a:rPr>
            </a:br>
            <a:br>
              <a:rPr lang="en-US" sz="1200" dirty="0">
                <a:solidFill>
                  <a:srgbClr val="414042"/>
                </a:solidFill>
                <a:latin typeface="Oakes" panose="00000400000000000000" pitchFamily="50" charset="0"/>
              </a:rPr>
            </a:br>
            <a:r>
              <a:rPr lang="en-US" sz="1200" dirty="0">
                <a:solidFill>
                  <a:srgbClr val="414042"/>
                </a:solidFill>
                <a:latin typeface="Oakes" panose="00000400000000000000" pitchFamily="50" charset="0"/>
              </a:rPr>
              <a:t>Including the internet’s most visited real-estate websites.</a:t>
            </a:r>
          </a:p>
        </p:txBody>
      </p:sp>
      <p:sp>
        <p:nvSpPr>
          <p:cNvPr id="5" name="Rectangle 4">
            <a:extLst>
              <a:ext uri="{FF2B5EF4-FFF2-40B4-BE49-F238E27FC236}">
                <a16:creationId xmlns:a16="http://schemas.microsoft.com/office/drawing/2014/main" id="{8692C6C4-94DC-EF49-AF85-20CEF74359AE}"/>
              </a:ext>
            </a:extLst>
          </p:cNvPr>
          <p:cNvSpPr/>
          <p:nvPr/>
        </p:nvSpPr>
        <p:spPr>
          <a:xfrm>
            <a:off x="3686914" y="5407025"/>
            <a:ext cx="4009286" cy="215444"/>
          </a:xfrm>
          <a:prstGeom prst="rect">
            <a:avLst/>
          </a:prstGeom>
        </p:spPr>
        <p:txBody>
          <a:bodyPr wrap="square" lIns="0" tIns="0" rIns="0" bIns="0">
            <a:spAutoFit/>
          </a:bodyPr>
          <a:lstStyle/>
          <a:p>
            <a:r>
              <a:rPr lang="en-US" sz="1400" dirty="0">
                <a:solidFill>
                  <a:srgbClr val="414042"/>
                </a:solidFill>
                <a:latin typeface="Oakes" panose="00000400000000000000" pitchFamily="50" charset="0"/>
                <a:ea typeface="Calibri" panose="020F0502020204030204" pitchFamily="34" charset="0"/>
              </a:rPr>
              <a:t>and on most MLS-enabled real estate sites. </a:t>
            </a:r>
            <a:endParaRPr lang="en-US" sz="1400" dirty="0">
              <a:solidFill>
                <a:srgbClr val="414042"/>
              </a:solidFill>
              <a:latin typeface="Oakes" panose="00000400000000000000" pitchFamily="50" charset="0"/>
            </a:endParaRPr>
          </a:p>
        </p:txBody>
      </p:sp>
      <p:sp>
        <p:nvSpPr>
          <p:cNvPr id="6" name="object 5">
            <a:extLst>
              <a:ext uri="{FF2B5EF4-FFF2-40B4-BE49-F238E27FC236}">
                <a16:creationId xmlns:a16="http://schemas.microsoft.com/office/drawing/2014/main" id="{97661815-1E14-4647-BDBF-A0EB44EB9D29}"/>
              </a:ext>
            </a:extLst>
          </p:cNvPr>
          <p:cNvSpPr txBox="1"/>
          <p:nvPr/>
        </p:nvSpPr>
        <p:spPr>
          <a:xfrm>
            <a:off x="3686913" y="5940425"/>
            <a:ext cx="1997771" cy="135293"/>
          </a:xfrm>
          <a:prstGeom prst="rect">
            <a:avLst/>
          </a:prstGeom>
        </p:spPr>
        <p:txBody>
          <a:bodyPr vert="horz" wrap="square" lIns="0" tIns="12065" rIns="0" bIns="0" rtlCol="0">
            <a:spAutoFit/>
          </a:bodyPr>
          <a:lstStyle/>
          <a:p>
            <a:r>
              <a:rPr lang="en-IN" sz="800" dirty="0">
                <a:solidFill>
                  <a:srgbClr val="414042"/>
                </a:solidFill>
                <a:latin typeface="Oakes" panose="00000400000000000000" pitchFamily="50" charset="0"/>
              </a:rPr>
              <a:t>* 2014 ZipRealty</a:t>
            </a:r>
            <a:r>
              <a:rPr lang="en-IN" sz="800" baseline="30000" dirty="0">
                <a:latin typeface="Oakes" panose="00000400000000000000" pitchFamily="50" charset="0"/>
              </a:rPr>
              <a:t>TM</a:t>
            </a:r>
            <a:r>
              <a:rPr lang="en-IN" sz="800" dirty="0">
                <a:solidFill>
                  <a:srgbClr val="414042"/>
                </a:solidFill>
                <a:latin typeface="Oakes" panose="00000400000000000000" pitchFamily="50" charset="0"/>
              </a:rPr>
              <a:t> Home Buyer Survey</a:t>
            </a:r>
            <a:endParaRPr lang="en-US" sz="800" dirty="0">
              <a:solidFill>
                <a:srgbClr val="414042"/>
              </a:solidFill>
              <a:latin typeface="Oakes" panose="00000400000000000000" pitchFamily="50" charset="0"/>
            </a:endParaRPr>
          </a:p>
        </p:txBody>
      </p:sp>
      <p:sp>
        <p:nvSpPr>
          <p:cNvPr id="9" name="Title 8">
            <a:extLst>
              <a:ext uri="{FF2B5EF4-FFF2-40B4-BE49-F238E27FC236}">
                <a16:creationId xmlns:a16="http://schemas.microsoft.com/office/drawing/2014/main" id="{6357FC62-4A5A-3E43-B369-F489A28FFD9F}"/>
              </a:ext>
            </a:extLst>
          </p:cNvPr>
          <p:cNvSpPr>
            <a:spLocks noGrp="1"/>
          </p:cNvSpPr>
          <p:nvPr>
            <p:ph type="title"/>
          </p:nvPr>
        </p:nvSpPr>
        <p:spPr>
          <a:xfrm>
            <a:off x="457201" y="889000"/>
            <a:ext cx="2514599" cy="3054875"/>
          </a:xfrm>
        </p:spPr>
        <p:txBody>
          <a:bodyPr/>
          <a:lstStyle/>
          <a:p>
            <a:r>
              <a:rPr lang="en-US" sz="2800" dirty="0">
                <a:solidFill>
                  <a:srgbClr val="414042"/>
                </a:solidFill>
                <a:latin typeface="Typold" panose="020B0004030204060B03" pitchFamily="34" charset="0"/>
                <a:ea typeface="Typold" panose="020B0004030204060B03" pitchFamily="34" charset="0"/>
              </a:rPr>
              <a:t>AND FEATURE YOUR HOME WHEREVER BUYERS LOOK </a:t>
            </a:r>
            <a:endParaRPr lang="en-US" dirty="0">
              <a:solidFill>
                <a:srgbClr val="414042"/>
              </a:solidFill>
              <a:latin typeface="Typold" panose="020B0004030204060B03" pitchFamily="34" charset="0"/>
              <a:ea typeface="Typold" panose="020B0004030204060B03" pitchFamily="34" charset="0"/>
            </a:endParaRPr>
          </a:p>
        </p:txBody>
      </p:sp>
      <p:grpSp>
        <p:nvGrpSpPr>
          <p:cNvPr id="7" name="Group 6">
            <a:extLst>
              <a:ext uri="{FF2B5EF4-FFF2-40B4-BE49-F238E27FC236}">
                <a16:creationId xmlns:a16="http://schemas.microsoft.com/office/drawing/2014/main" id="{7C89F9A2-ACC9-4DB0-8570-A80AC42E1C40}"/>
              </a:ext>
            </a:extLst>
          </p:cNvPr>
          <p:cNvGrpSpPr/>
          <p:nvPr/>
        </p:nvGrpSpPr>
        <p:grpSpPr>
          <a:xfrm>
            <a:off x="3659262" y="2743200"/>
            <a:ext cx="3824996" cy="2498160"/>
            <a:chOff x="3659262" y="2555922"/>
            <a:chExt cx="3824996" cy="2498160"/>
          </a:xfrm>
        </p:grpSpPr>
        <p:pic>
          <p:nvPicPr>
            <p:cNvPr id="1032" name="Picture 8" descr="Image result for homefinder.com logo">
              <a:extLst>
                <a:ext uri="{FF2B5EF4-FFF2-40B4-BE49-F238E27FC236}">
                  <a16:creationId xmlns:a16="http://schemas.microsoft.com/office/drawing/2014/main" id="{C208A0D9-178A-4503-B051-D42C75635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459" y="2844283"/>
              <a:ext cx="2209799" cy="22097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rulia logo">
              <a:extLst>
                <a:ext uri="{FF2B5EF4-FFF2-40B4-BE49-F238E27FC236}">
                  <a16:creationId xmlns:a16="http://schemas.microsoft.com/office/drawing/2014/main" id="{7B4397C8-55FC-46D9-BF14-73F8355BC5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976" y="2700890"/>
              <a:ext cx="990600" cy="257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ealtor.com logo">
              <a:extLst>
                <a:ext uri="{FF2B5EF4-FFF2-40B4-BE49-F238E27FC236}">
                  <a16:creationId xmlns:a16="http://schemas.microsoft.com/office/drawing/2014/main" id="{4FAC0758-8D4E-4E09-9A6F-AC8E161924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3707" y="2555922"/>
              <a:ext cx="1664797" cy="4994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mes.com logo">
              <a:extLst>
                <a:ext uri="{FF2B5EF4-FFF2-40B4-BE49-F238E27FC236}">
                  <a16:creationId xmlns:a16="http://schemas.microsoft.com/office/drawing/2014/main" id="{46D29923-45CA-4498-A0A2-C459C8467A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4182" y="3192085"/>
              <a:ext cx="1770355" cy="3348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saa.com logo">
              <a:extLst>
                <a:ext uri="{FF2B5EF4-FFF2-40B4-BE49-F238E27FC236}">
                  <a16:creationId xmlns:a16="http://schemas.microsoft.com/office/drawing/2014/main" id="{673F74EE-57E4-44E6-9D6B-F768730153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9262" y="3228935"/>
              <a:ext cx="1402537" cy="7170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zillow logo">
              <a:extLst>
                <a:ext uri="{FF2B5EF4-FFF2-40B4-BE49-F238E27FC236}">
                  <a16:creationId xmlns:a16="http://schemas.microsoft.com/office/drawing/2014/main" id="{23F10DC0-1A46-446C-99FA-C4197C8BCE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9262" y="4216868"/>
              <a:ext cx="1458800" cy="3965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F1D744-DCA8-4210-86A5-6FF5F5B49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6945" y="4465245"/>
              <a:ext cx="1637893" cy="185528"/>
            </a:xfrm>
            <a:prstGeom prst="rect">
              <a:avLst/>
            </a:prstGeom>
          </p:spPr>
        </p:pic>
      </p:grpSp>
    </p:spTree>
    <p:extLst>
      <p:ext uri="{BB962C8B-B14F-4D97-AF65-F5344CB8AC3E}">
        <p14:creationId xmlns:p14="http://schemas.microsoft.com/office/powerpoint/2010/main" val="96413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34B3059-DEDD-6241-8ABC-2BF1E7ADF3BA}"/>
              </a:ext>
            </a:extLst>
          </p:cNvPr>
          <p:cNvSpPr txBox="1"/>
          <p:nvPr/>
        </p:nvSpPr>
        <p:spPr>
          <a:xfrm>
            <a:off x="3660521" y="886129"/>
            <a:ext cx="3342103" cy="751488"/>
          </a:xfrm>
          <a:prstGeom prst="rect">
            <a:avLst/>
          </a:prstGeom>
        </p:spPr>
        <p:txBody>
          <a:bodyPr vert="horz" wrap="square" lIns="0" tIns="12700" rIns="0" bIns="0" rtlCol="0">
            <a:spAutoFit/>
          </a:bodyPr>
          <a:lstStyle/>
          <a:p>
            <a:r>
              <a:rPr lang="en-US" sz="1200" b="1" dirty="0">
                <a:solidFill>
                  <a:srgbClr val="414042"/>
                </a:solidFill>
                <a:latin typeface="Oakes" panose="00000400000000000000" pitchFamily="50" charset="0"/>
              </a:rPr>
              <a:t>Close to 70%</a:t>
            </a:r>
            <a:r>
              <a:rPr lang="en-US" sz="1200" dirty="0">
                <a:solidFill>
                  <a:srgbClr val="414042"/>
                </a:solidFill>
                <a:latin typeface="Oakes" panose="00000400000000000000" pitchFamily="50" charset="0"/>
              </a:rPr>
              <a:t> of all home buyers in 2017 found their home with a mobile app.* </a:t>
            </a:r>
            <a:br>
              <a:rPr lang="en-US" sz="1200" dirty="0">
                <a:solidFill>
                  <a:srgbClr val="414042"/>
                </a:solidFill>
                <a:latin typeface="Oakes" panose="00000400000000000000" pitchFamily="50" charset="0"/>
              </a:rPr>
            </a:br>
            <a:r>
              <a:rPr lang="en-US" sz="1200" dirty="0">
                <a:solidFill>
                  <a:srgbClr val="414042"/>
                </a:solidFill>
                <a:latin typeface="Oakes" panose="00000400000000000000" pitchFamily="50" charset="0"/>
              </a:rPr>
              <a:t>And we have all the tools to make your property look great on the go: </a:t>
            </a:r>
          </a:p>
        </p:txBody>
      </p:sp>
      <p:sp>
        <p:nvSpPr>
          <p:cNvPr id="7" name="Title 6">
            <a:extLst>
              <a:ext uri="{FF2B5EF4-FFF2-40B4-BE49-F238E27FC236}">
                <a16:creationId xmlns:a16="http://schemas.microsoft.com/office/drawing/2014/main" id="{FD03BA8B-6CF1-C74A-99BF-E191C281F074}"/>
              </a:ext>
            </a:extLst>
          </p:cNvPr>
          <p:cNvSpPr>
            <a:spLocks noGrp="1"/>
          </p:cNvSpPr>
          <p:nvPr>
            <p:ph type="title"/>
          </p:nvPr>
        </p:nvSpPr>
        <p:spPr>
          <a:xfrm>
            <a:off x="457200" y="889000"/>
            <a:ext cx="2743200" cy="3056286"/>
          </a:xfrm>
        </p:spPr>
        <p:txBody>
          <a:bodyPr/>
          <a:lstStyle/>
          <a:p>
            <a:r>
              <a:rPr lang="en-US" sz="2800" dirty="0">
                <a:solidFill>
                  <a:srgbClr val="414042"/>
                </a:solidFill>
                <a:latin typeface="Typold" panose="020B0004030204060B03" pitchFamily="34" charset="0"/>
                <a:ea typeface="Typold" panose="020B0004030204060B03" pitchFamily="34" charset="0"/>
              </a:rPr>
              <a:t>WE’RE ALWAYS RESPONSIVE AND MOBILE. JUST LIKE YOUR LISTING.</a:t>
            </a:r>
          </a:p>
        </p:txBody>
      </p:sp>
      <p:sp>
        <p:nvSpPr>
          <p:cNvPr id="8" name="object 2">
            <a:extLst>
              <a:ext uri="{FF2B5EF4-FFF2-40B4-BE49-F238E27FC236}">
                <a16:creationId xmlns:a16="http://schemas.microsoft.com/office/drawing/2014/main" id="{E1FBEFEE-ED3D-9C49-AB89-7BBF77725A9C}"/>
              </a:ext>
            </a:extLst>
          </p:cNvPr>
          <p:cNvSpPr/>
          <p:nvPr/>
        </p:nvSpPr>
        <p:spPr>
          <a:xfrm>
            <a:off x="3733800" y="6004869"/>
            <a:ext cx="2359279" cy="1174230"/>
          </a:xfrm>
          <a:prstGeom prst="rect">
            <a:avLst/>
          </a:prstGeom>
          <a:blipFill>
            <a:blip r:embed="rId2" cstate="print"/>
            <a:stretch>
              <a:fillRect/>
            </a:stretch>
          </a:blipFill>
        </p:spPr>
        <p:txBody>
          <a:bodyPr wrap="square" lIns="0" tIns="0" rIns="0" bIns="0" rtlCol="0"/>
          <a:lstStyle/>
          <a:p>
            <a:endParaRPr/>
          </a:p>
        </p:txBody>
      </p:sp>
      <p:sp>
        <p:nvSpPr>
          <p:cNvPr id="9" name="Rectangle 8">
            <a:extLst>
              <a:ext uri="{FF2B5EF4-FFF2-40B4-BE49-F238E27FC236}">
                <a16:creationId xmlns:a16="http://schemas.microsoft.com/office/drawing/2014/main" id="{D894EA80-DEFB-A147-8B10-65CB9DE01491}"/>
              </a:ext>
            </a:extLst>
          </p:cNvPr>
          <p:cNvSpPr/>
          <p:nvPr/>
        </p:nvSpPr>
        <p:spPr>
          <a:xfrm>
            <a:off x="4738926" y="2125701"/>
            <a:ext cx="2708305" cy="1231106"/>
          </a:xfrm>
          <a:prstGeom prst="rect">
            <a:avLst/>
          </a:prstGeom>
        </p:spPr>
        <p:txBody>
          <a:bodyPr wrap="square" lIns="0">
            <a:spAutoFit/>
          </a:bodyPr>
          <a:lstStyle/>
          <a:p>
            <a:r>
              <a:rPr lang="en-US" sz="1400" b="1" dirty="0">
                <a:solidFill>
                  <a:schemeClr val="bg2"/>
                </a:solidFill>
                <a:latin typeface="Oakes" panose="00000400000000000000" pitchFamily="50" charset="0"/>
              </a:rPr>
              <a:t>USER-FRIENDLY</a:t>
            </a:r>
            <a:r>
              <a:rPr lang="en-US" sz="1400" dirty="0">
                <a:latin typeface="Oakes" panose="00000400000000000000" pitchFamily="50" charset="0"/>
              </a:rPr>
              <a:t> </a:t>
            </a:r>
          </a:p>
          <a:p>
            <a:r>
              <a:rPr lang="en-US" sz="1200" dirty="0">
                <a:solidFill>
                  <a:srgbClr val="414042"/>
                </a:solidFill>
                <a:latin typeface="Oakes" panose="00000400000000000000" pitchFamily="50" charset="0"/>
              </a:rPr>
              <a:t>79% of consumers leave a non-mobile optimized site. So century21.com displays your home in its responsive interface optimized for mobile devices. </a:t>
            </a:r>
          </a:p>
        </p:txBody>
      </p:sp>
      <p:sp>
        <p:nvSpPr>
          <p:cNvPr id="10" name="Rectangle 9">
            <a:extLst>
              <a:ext uri="{FF2B5EF4-FFF2-40B4-BE49-F238E27FC236}">
                <a16:creationId xmlns:a16="http://schemas.microsoft.com/office/drawing/2014/main" id="{7201F700-BCDA-EE44-AACD-30E0DA421006}"/>
              </a:ext>
            </a:extLst>
          </p:cNvPr>
          <p:cNvSpPr/>
          <p:nvPr/>
        </p:nvSpPr>
        <p:spPr>
          <a:xfrm>
            <a:off x="4738926" y="4355025"/>
            <a:ext cx="2728674" cy="1231106"/>
          </a:xfrm>
          <a:prstGeom prst="rect">
            <a:avLst/>
          </a:prstGeom>
        </p:spPr>
        <p:txBody>
          <a:bodyPr wrap="square" lIns="0">
            <a:spAutoFit/>
          </a:bodyPr>
          <a:lstStyle/>
          <a:p>
            <a:r>
              <a:rPr lang="en-US" sz="1400" b="1" dirty="0">
                <a:solidFill>
                  <a:schemeClr val="bg2"/>
                </a:solidFill>
                <a:latin typeface="Oakes" panose="00000400000000000000" pitchFamily="50" charset="0"/>
              </a:rPr>
              <a:t>MULTI-PLATFORM</a:t>
            </a:r>
            <a:endParaRPr lang="en-US" sz="1400" dirty="0">
              <a:solidFill>
                <a:schemeClr val="bg2"/>
              </a:solidFill>
              <a:latin typeface="Oakes" panose="00000400000000000000" pitchFamily="50" charset="0"/>
            </a:endParaRPr>
          </a:p>
          <a:p>
            <a:r>
              <a:rPr lang="en-US" sz="1200" dirty="0">
                <a:solidFill>
                  <a:srgbClr val="414042"/>
                </a:solidFill>
                <a:latin typeface="Oakes" panose="00000400000000000000" pitchFamily="50" charset="0"/>
              </a:rPr>
              <a:t>The state-of-the-art CENTURY 21</a:t>
            </a:r>
            <a:r>
              <a:rPr lang="en-US" sz="1200"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Zap</a:t>
            </a:r>
            <a:r>
              <a:rPr lang="en-US" sz="1200"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suite of digital products attracts and engage online buyers across our website, mobile website and mobile app. </a:t>
            </a:r>
          </a:p>
        </p:txBody>
      </p:sp>
      <p:sp>
        <p:nvSpPr>
          <p:cNvPr id="11" name="Rectangle 10">
            <a:extLst>
              <a:ext uri="{FF2B5EF4-FFF2-40B4-BE49-F238E27FC236}">
                <a16:creationId xmlns:a16="http://schemas.microsoft.com/office/drawing/2014/main" id="{2B196557-C369-6343-B05D-5D735FCD53A9}"/>
              </a:ext>
            </a:extLst>
          </p:cNvPr>
          <p:cNvSpPr/>
          <p:nvPr/>
        </p:nvSpPr>
        <p:spPr>
          <a:xfrm>
            <a:off x="3733801" y="7342465"/>
            <a:ext cx="3581400" cy="1046440"/>
          </a:xfrm>
          <a:prstGeom prst="rect">
            <a:avLst/>
          </a:prstGeom>
        </p:spPr>
        <p:txBody>
          <a:bodyPr wrap="square" lIns="0">
            <a:spAutoFit/>
          </a:bodyPr>
          <a:lstStyle/>
          <a:p>
            <a:r>
              <a:rPr lang="en-US" sz="1400" b="1" dirty="0">
                <a:solidFill>
                  <a:schemeClr val="bg2"/>
                </a:solidFill>
                <a:latin typeface="Oakes" panose="00000400000000000000" pitchFamily="50" charset="0"/>
              </a:rPr>
              <a:t>INTERACTIVE</a:t>
            </a:r>
            <a:endParaRPr lang="en-US" sz="1200" dirty="0">
              <a:solidFill>
                <a:schemeClr val="bg2"/>
              </a:solidFill>
              <a:latin typeface="Oakes" panose="00000400000000000000" pitchFamily="50" charset="0"/>
            </a:endParaRPr>
          </a:p>
          <a:p>
            <a:r>
              <a:rPr lang="en-US" sz="1200" dirty="0">
                <a:latin typeface="Oakes" panose="00000400000000000000" pitchFamily="50" charset="0"/>
              </a:rPr>
              <a:t>Agents can monitor each prospect's website activity. So I can predict who is “ready” and reach out at the right time, through chats or comments, to elicit a response. </a:t>
            </a:r>
          </a:p>
        </p:txBody>
      </p:sp>
      <p:pic>
        <p:nvPicPr>
          <p:cNvPr id="13" name="Picture 12">
            <a:extLst>
              <a:ext uri="{FF2B5EF4-FFF2-40B4-BE49-F238E27FC236}">
                <a16:creationId xmlns:a16="http://schemas.microsoft.com/office/drawing/2014/main" id="{DF99B48E-3785-7B4A-864E-A8B4535A5508}"/>
              </a:ext>
            </a:extLst>
          </p:cNvPr>
          <p:cNvPicPr>
            <a:picLocks noChangeAspect="1"/>
          </p:cNvPicPr>
          <p:nvPr/>
        </p:nvPicPr>
        <p:blipFill>
          <a:blip r:embed="rId3"/>
          <a:stretch>
            <a:fillRect/>
          </a:stretch>
        </p:blipFill>
        <p:spPr>
          <a:xfrm>
            <a:off x="3657600" y="4396251"/>
            <a:ext cx="886258" cy="886258"/>
          </a:xfrm>
          <a:prstGeom prst="rect">
            <a:avLst/>
          </a:prstGeom>
        </p:spPr>
      </p:pic>
      <p:sp>
        <p:nvSpPr>
          <p:cNvPr id="14" name="object 3">
            <a:extLst>
              <a:ext uri="{FF2B5EF4-FFF2-40B4-BE49-F238E27FC236}">
                <a16:creationId xmlns:a16="http://schemas.microsoft.com/office/drawing/2014/main" id="{68104AF0-E1E0-3A4D-AF68-876DC188F721}"/>
              </a:ext>
            </a:extLst>
          </p:cNvPr>
          <p:cNvSpPr/>
          <p:nvPr/>
        </p:nvSpPr>
        <p:spPr>
          <a:xfrm>
            <a:off x="3660520" y="2125701"/>
            <a:ext cx="881111" cy="1711286"/>
          </a:xfrm>
          <a:prstGeom prst="rect">
            <a:avLst/>
          </a:prstGeom>
          <a:blipFill>
            <a:blip r:embed="rId4" cstate="print"/>
            <a:stretch>
              <a:fillRect/>
            </a:stretch>
          </a:blipFill>
        </p:spPr>
        <p:txBody>
          <a:bodyPr wrap="square" lIns="0" tIns="0" rIns="0" bIns="0" rtlCol="0"/>
          <a:lstStyle/>
          <a:p>
            <a:endParaRPr/>
          </a:p>
        </p:txBody>
      </p:sp>
      <p:cxnSp>
        <p:nvCxnSpPr>
          <p:cNvPr id="16" name="Straight Connector 15">
            <a:extLst>
              <a:ext uri="{FF2B5EF4-FFF2-40B4-BE49-F238E27FC236}">
                <a16:creationId xmlns:a16="http://schemas.microsoft.com/office/drawing/2014/main" id="{997ABFB4-8A24-5540-ABCF-0A06B583A807}"/>
              </a:ext>
            </a:extLst>
          </p:cNvPr>
          <p:cNvCxnSpPr/>
          <p:nvPr/>
        </p:nvCxnSpPr>
        <p:spPr>
          <a:xfrm>
            <a:off x="3657600" y="4114800"/>
            <a:ext cx="358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1A2C60-5C08-F549-8B72-5061018F12F0}"/>
              </a:ext>
            </a:extLst>
          </p:cNvPr>
          <p:cNvCxnSpPr>
            <a:cxnSpLocks/>
          </p:cNvCxnSpPr>
          <p:nvPr/>
        </p:nvCxnSpPr>
        <p:spPr>
          <a:xfrm>
            <a:off x="3733800" y="5638800"/>
            <a:ext cx="3505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bject 5">
            <a:extLst>
              <a:ext uri="{FF2B5EF4-FFF2-40B4-BE49-F238E27FC236}">
                <a16:creationId xmlns:a16="http://schemas.microsoft.com/office/drawing/2014/main" id="{669AC2AE-90B5-4F8D-B0E9-AA05B1DF27DA}"/>
              </a:ext>
            </a:extLst>
          </p:cNvPr>
          <p:cNvSpPr txBox="1"/>
          <p:nvPr/>
        </p:nvSpPr>
        <p:spPr>
          <a:xfrm>
            <a:off x="3810000" y="8423069"/>
            <a:ext cx="3352800" cy="258404"/>
          </a:xfrm>
          <a:prstGeom prst="rect">
            <a:avLst/>
          </a:prstGeom>
        </p:spPr>
        <p:txBody>
          <a:bodyPr vert="horz" wrap="square" lIns="0" tIns="12065" rIns="0" bIns="0" rtlCol="0">
            <a:spAutoFit/>
          </a:bodyPr>
          <a:lstStyle/>
          <a:p>
            <a:r>
              <a:rPr lang="en-IN" sz="800" dirty="0"/>
              <a:t>* 2017 National Association of REALTORS® Profile of Home Buyers and Sellers</a:t>
            </a:r>
            <a:br>
              <a:rPr lang="en-IN" sz="800" dirty="0"/>
            </a:br>
            <a:endParaRPr sz="800" dirty="0">
              <a:solidFill>
                <a:schemeClr val="bg1">
                  <a:lumMod val="50000"/>
                </a:schemeClr>
              </a:solidFill>
              <a:latin typeface="Arial" panose="020B0604020202020204" pitchFamily="34" charset="0"/>
              <a:ea typeface="Typold" panose="020B0004030204060B03" pitchFamily="34" charset="77"/>
              <a:cs typeface="Arial" panose="020B0604020202020204" pitchFamily="34" charset="0"/>
            </a:endParaRPr>
          </a:p>
        </p:txBody>
      </p:sp>
    </p:spTree>
    <p:extLst>
      <p:ext uri="{BB962C8B-B14F-4D97-AF65-F5344CB8AC3E}">
        <p14:creationId xmlns:p14="http://schemas.microsoft.com/office/powerpoint/2010/main" val="156555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34B3059-DEDD-6241-8ABC-2BF1E7ADF3BA}"/>
              </a:ext>
            </a:extLst>
          </p:cNvPr>
          <p:cNvSpPr txBox="1"/>
          <p:nvPr/>
        </p:nvSpPr>
        <p:spPr>
          <a:xfrm>
            <a:off x="3660521" y="993775"/>
            <a:ext cx="3733800" cy="382156"/>
          </a:xfrm>
          <a:prstGeom prst="rect">
            <a:avLst/>
          </a:prstGeom>
        </p:spPr>
        <p:txBody>
          <a:bodyPr vert="horz" wrap="square" lIns="0" tIns="12700" rIns="0" bIns="0" rtlCol="0">
            <a:spAutoFit/>
          </a:bodyPr>
          <a:lstStyle/>
          <a:p>
            <a:r>
              <a:rPr lang="en-US" sz="1200" dirty="0">
                <a:solidFill>
                  <a:srgbClr val="414042"/>
                </a:solidFill>
                <a:latin typeface="Oakes" panose="00000400000000000000" pitchFamily="50" charset="0"/>
              </a:rPr>
              <a:t>Photos are the #1 thing buyers want to see online.* </a:t>
            </a:r>
          </a:p>
          <a:p>
            <a:r>
              <a:rPr lang="en-US" sz="1200" dirty="0">
                <a:solidFill>
                  <a:srgbClr val="414042"/>
                </a:solidFill>
                <a:latin typeface="Oakes" panose="00000400000000000000" pitchFamily="50" charset="0"/>
              </a:rPr>
              <a:t>And we showcase your home in vivid detail. </a:t>
            </a:r>
          </a:p>
        </p:txBody>
      </p:sp>
      <p:sp>
        <p:nvSpPr>
          <p:cNvPr id="3" name="Title 2">
            <a:extLst>
              <a:ext uri="{FF2B5EF4-FFF2-40B4-BE49-F238E27FC236}">
                <a16:creationId xmlns:a16="http://schemas.microsoft.com/office/drawing/2014/main" id="{91B070CD-EC53-1947-B319-3CAA09E3D7A3}"/>
              </a:ext>
            </a:extLst>
          </p:cNvPr>
          <p:cNvSpPr>
            <a:spLocks noGrp="1"/>
          </p:cNvSpPr>
          <p:nvPr>
            <p:ph type="title"/>
          </p:nvPr>
        </p:nvSpPr>
        <p:spPr>
          <a:xfrm>
            <a:off x="533400" y="889000"/>
            <a:ext cx="2209800" cy="3274551"/>
          </a:xfrm>
        </p:spPr>
        <p:txBody>
          <a:bodyPr/>
          <a:lstStyle/>
          <a:p>
            <a:r>
              <a:rPr lang="en-US" dirty="0">
                <a:solidFill>
                  <a:srgbClr val="414042"/>
                </a:solidFill>
                <a:latin typeface="Typold" panose="020B0004030204060B03" pitchFamily="34" charset="0"/>
                <a:ea typeface="Typold" panose="020B0004030204060B03" pitchFamily="34" charset="0"/>
              </a:rPr>
              <a:t>YOUR HOME IN FULL-SCREEN ON THEIR PHONE </a:t>
            </a:r>
          </a:p>
        </p:txBody>
      </p:sp>
      <p:sp>
        <p:nvSpPr>
          <p:cNvPr id="10" name="Rectangle 9">
            <a:extLst>
              <a:ext uri="{FF2B5EF4-FFF2-40B4-BE49-F238E27FC236}">
                <a16:creationId xmlns:a16="http://schemas.microsoft.com/office/drawing/2014/main" id="{1E1FAE48-93D2-AC41-951D-929A4DACC9E2}"/>
              </a:ext>
            </a:extLst>
          </p:cNvPr>
          <p:cNvSpPr/>
          <p:nvPr/>
        </p:nvSpPr>
        <p:spPr>
          <a:xfrm>
            <a:off x="3660521" y="7841638"/>
            <a:ext cx="3886200" cy="215444"/>
          </a:xfrm>
          <a:prstGeom prst="rect">
            <a:avLst/>
          </a:prstGeom>
        </p:spPr>
        <p:txBody>
          <a:bodyPr>
            <a:spAutoFit/>
          </a:bodyPr>
          <a:lstStyle/>
          <a:p>
            <a:r>
              <a:rPr lang="en-IN" sz="800" dirty="0">
                <a:latin typeface="Oakes" panose="00000400000000000000" pitchFamily="50" charset="0"/>
                <a:ea typeface="Arial" panose="020B0604020202020204" pitchFamily="34" charset="0"/>
              </a:rPr>
              <a:t>* 2016 National Association of REALTORS</a:t>
            </a:r>
            <a:r>
              <a:rPr lang="en-IN" sz="800" baseline="30000" dirty="0">
                <a:latin typeface="Oakes" panose="00000400000000000000" pitchFamily="50" charset="0"/>
                <a:ea typeface="Arial" panose="020B0604020202020204" pitchFamily="34" charset="0"/>
              </a:rPr>
              <a:t>®</a:t>
            </a:r>
            <a:r>
              <a:rPr lang="en-IN" sz="800" dirty="0">
                <a:latin typeface="Oakes" panose="00000400000000000000" pitchFamily="50" charset="0"/>
                <a:ea typeface="Arial" panose="020B0604020202020204" pitchFamily="34" charset="0"/>
              </a:rPr>
              <a:t> Profile of Home Buyers and Sellers</a:t>
            </a:r>
            <a:r>
              <a:rPr lang="en-US" sz="800" dirty="0">
                <a:latin typeface="Oakes" panose="00000400000000000000" pitchFamily="50" charset="0"/>
              </a:rPr>
              <a:t> </a:t>
            </a:r>
          </a:p>
        </p:txBody>
      </p:sp>
      <p:pic>
        <p:nvPicPr>
          <p:cNvPr id="7" name="Picture 6">
            <a:extLst>
              <a:ext uri="{FF2B5EF4-FFF2-40B4-BE49-F238E27FC236}">
                <a16:creationId xmlns:a16="http://schemas.microsoft.com/office/drawing/2014/main" id="{5815F28D-40EA-466A-9F6F-2C4E27D07B05}"/>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30489" t="3317" r="30570" b="3342"/>
          <a:stretch/>
        </p:blipFill>
        <p:spPr>
          <a:xfrm>
            <a:off x="4044441" y="1524001"/>
            <a:ext cx="2813560" cy="4495800"/>
          </a:xfrm>
          <a:prstGeom prst="rect">
            <a:avLst/>
          </a:prstGeom>
        </p:spPr>
      </p:pic>
      <p:sp>
        <p:nvSpPr>
          <p:cNvPr id="8" name="Rectangle 7">
            <a:extLst>
              <a:ext uri="{FF2B5EF4-FFF2-40B4-BE49-F238E27FC236}">
                <a16:creationId xmlns:a16="http://schemas.microsoft.com/office/drawing/2014/main" id="{37CC423C-C77E-475A-99D7-8FE3F455A1CC}"/>
              </a:ext>
            </a:extLst>
          </p:cNvPr>
          <p:cNvSpPr/>
          <p:nvPr/>
        </p:nvSpPr>
        <p:spPr>
          <a:xfrm>
            <a:off x="4038601" y="1524001"/>
            <a:ext cx="2819400" cy="449580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1633346-87CA-5848-9E54-A560F1C7C70B}"/>
              </a:ext>
            </a:extLst>
          </p:cNvPr>
          <p:cNvSpPr/>
          <p:nvPr/>
        </p:nvSpPr>
        <p:spPr>
          <a:xfrm>
            <a:off x="3583677" y="4705066"/>
            <a:ext cx="3733800" cy="2123658"/>
          </a:xfrm>
          <a:prstGeom prst="rect">
            <a:avLst/>
          </a:prstGeom>
        </p:spPr>
        <p:txBody>
          <a:bodyPr wrap="square">
            <a:spAutoFit/>
          </a:bodyPr>
          <a:lstStyle/>
          <a:p>
            <a:r>
              <a:rPr lang="en-US" sz="1600" b="1" dirty="0">
                <a:solidFill>
                  <a:schemeClr val="bg2"/>
                </a:solidFill>
                <a:latin typeface="Oakes" panose="00000400000000000000" pitchFamily="50" charset="0"/>
              </a:rPr>
              <a:t>BEAUTIFUL</a:t>
            </a:r>
          </a:p>
          <a:p>
            <a:r>
              <a:rPr lang="en-US" sz="1600" dirty="0">
                <a:solidFill>
                  <a:srgbClr val="414042"/>
                </a:solidFill>
                <a:latin typeface="Oakes" panose="00000400000000000000" pitchFamily="50" charset="0"/>
              </a:rPr>
              <a:t>Slide Show design</a:t>
            </a:r>
            <a:r>
              <a:rPr lang="en-US" sz="1600" b="1" dirty="0">
                <a:solidFill>
                  <a:srgbClr val="414042"/>
                </a:solidFill>
                <a:latin typeface="Oakes" panose="00000400000000000000" pitchFamily="50" charset="0"/>
              </a:rPr>
              <a:t> </a:t>
            </a:r>
            <a:endParaRPr lang="en-US" sz="1600" dirty="0">
              <a:solidFill>
                <a:srgbClr val="414042"/>
              </a:solidFill>
              <a:latin typeface="Oakes" panose="00000400000000000000" pitchFamily="50" charset="0"/>
            </a:endParaRPr>
          </a:p>
          <a:p>
            <a:r>
              <a:rPr lang="en-US" sz="1600" b="1" dirty="0">
                <a:latin typeface="Oakes" panose="00000400000000000000" pitchFamily="50" charset="0"/>
              </a:rPr>
              <a:t> </a:t>
            </a:r>
            <a:endParaRPr lang="en-US" sz="1600" dirty="0">
              <a:latin typeface="Oakes" panose="00000400000000000000" pitchFamily="50" charset="0"/>
            </a:endParaRPr>
          </a:p>
          <a:p>
            <a:r>
              <a:rPr lang="en-US" sz="1600" b="1" dirty="0">
                <a:solidFill>
                  <a:schemeClr val="bg2"/>
                </a:solidFill>
                <a:latin typeface="Oakes" panose="00000400000000000000" pitchFamily="50" charset="0"/>
              </a:rPr>
              <a:t>VIVID</a:t>
            </a:r>
          </a:p>
          <a:p>
            <a:r>
              <a:rPr lang="en-US" sz="1600" dirty="0">
                <a:solidFill>
                  <a:srgbClr val="414042"/>
                </a:solidFill>
                <a:latin typeface="Oakes" panose="00000400000000000000" pitchFamily="50" charset="0"/>
              </a:rPr>
              <a:t>Full Screen mode</a:t>
            </a:r>
          </a:p>
          <a:p>
            <a:r>
              <a:rPr lang="en-US" sz="1600" b="1" dirty="0">
                <a:latin typeface="Oakes" panose="00000400000000000000" pitchFamily="50" charset="0"/>
              </a:rPr>
              <a:t> </a:t>
            </a:r>
            <a:endParaRPr lang="en-US" sz="1600" dirty="0">
              <a:latin typeface="Oakes" panose="00000400000000000000" pitchFamily="50" charset="0"/>
            </a:endParaRPr>
          </a:p>
          <a:p>
            <a:r>
              <a:rPr lang="en-US" sz="1600" b="1" dirty="0">
                <a:solidFill>
                  <a:schemeClr val="bg2"/>
                </a:solidFill>
                <a:latin typeface="Oakes" panose="00000400000000000000" pitchFamily="50" charset="0"/>
              </a:rPr>
              <a:t>ACCESSIBLE</a:t>
            </a:r>
          </a:p>
          <a:p>
            <a:r>
              <a:rPr lang="en-US" sz="1600" dirty="0">
                <a:solidFill>
                  <a:srgbClr val="414042"/>
                </a:solidFill>
                <a:latin typeface="Oakes" panose="00000400000000000000" pitchFamily="50" charset="0"/>
              </a:rPr>
              <a:t>on most mobile devices</a:t>
            </a:r>
            <a:r>
              <a:rPr lang="en-US" sz="1600" b="1" dirty="0">
                <a:solidFill>
                  <a:srgbClr val="414042"/>
                </a:solidFill>
                <a:latin typeface="Oakes" panose="00000400000000000000" pitchFamily="50" charset="0"/>
              </a:rPr>
              <a:t> </a:t>
            </a:r>
            <a:endParaRPr lang="en-US" dirty="0">
              <a:solidFill>
                <a:srgbClr val="414042"/>
              </a:solidFill>
              <a:latin typeface="Oakes" panose="00000400000000000000" pitchFamily="50" charset="0"/>
            </a:endParaRPr>
          </a:p>
        </p:txBody>
      </p:sp>
    </p:spTree>
    <p:extLst>
      <p:ext uri="{BB962C8B-B14F-4D97-AF65-F5344CB8AC3E}">
        <p14:creationId xmlns:p14="http://schemas.microsoft.com/office/powerpoint/2010/main" val="218039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34B3059-DEDD-6241-8ABC-2BF1E7ADF3BA}"/>
              </a:ext>
            </a:extLst>
          </p:cNvPr>
          <p:cNvSpPr txBox="1"/>
          <p:nvPr/>
        </p:nvSpPr>
        <p:spPr>
          <a:xfrm>
            <a:off x="4343399" y="1905000"/>
            <a:ext cx="2753742" cy="1859483"/>
          </a:xfrm>
          <a:prstGeom prst="rect">
            <a:avLst/>
          </a:prstGeom>
        </p:spPr>
        <p:txBody>
          <a:bodyPr vert="horz" wrap="square" lIns="0" tIns="12700" rIns="0" bIns="0" rtlCol="0">
            <a:spAutoFit/>
          </a:bodyPr>
          <a:lstStyle/>
          <a:p>
            <a:r>
              <a:rPr lang="en-US" sz="1200" dirty="0">
                <a:solidFill>
                  <a:srgbClr val="414042"/>
                </a:solidFill>
                <a:latin typeface="Oakes" panose="00000400000000000000" pitchFamily="50" charset="0"/>
              </a:rPr>
              <a:t>Millions of people use social media channels like Facebook</a:t>
            </a:r>
            <a:r>
              <a:rPr lang="en-US" sz="1200" b="1" baseline="30000" dirty="0">
                <a:solidFill>
                  <a:srgbClr val="414042"/>
                </a:solidFill>
                <a:latin typeface="Oakes" panose="00000400000000000000" pitchFamily="50" charset="0"/>
              </a:rPr>
              <a:t> ®</a:t>
            </a:r>
            <a:r>
              <a:rPr lang="en-US" sz="1200" dirty="0">
                <a:solidFill>
                  <a:srgbClr val="414042"/>
                </a:solidFill>
                <a:latin typeface="Oakes" panose="00000400000000000000" pitchFamily="50" charset="0"/>
              </a:rPr>
              <a:t>, Twitter</a:t>
            </a:r>
            <a:r>
              <a:rPr lang="en-US" sz="1200" b="1" baseline="30000" dirty="0">
                <a:solidFill>
                  <a:srgbClr val="414042"/>
                </a:solidFill>
                <a:latin typeface="Oakes" panose="00000400000000000000" pitchFamily="50" charset="0"/>
              </a:rPr>
              <a:t> ®</a:t>
            </a:r>
            <a:r>
              <a:rPr lang="en-US" sz="1200" dirty="0">
                <a:solidFill>
                  <a:srgbClr val="414042"/>
                </a:solidFill>
                <a:latin typeface="Oakes" panose="00000400000000000000" pitchFamily="50" charset="0"/>
              </a:rPr>
              <a:t>, Flickr</a:t>
            </a:r>
            <a:r>
              <a:rPr lang="en-IN" sz="1200" baseline="30000" dirty="0">
                <a:latin typeface="Oakes" panose="00000400000000000000" pitchFamily="50" charset="0"/>
              </a:rPr>
              <a:t>TM</a:t>
            </a:r>
            <a:r>
              <a:rPr lang="en-US" sz="1200" dirty="0">
                <a:solidFill>
                  <a:srgbClr val="414042"/>
                </a:solidFill>
                <a:latin typeface="Oakes" panose="00000400000000000000" pitchFamily="50" charset="0"/>
              </a:rPr>
              <a:t> and Instagram</a:t>
            </a:r>
            <a:r>
              <a:rPr lang="en-US" sz="1200" b="1" baseline="30000" dirty="0">
                <a:solidFill>
                  <a:srgbClr val="414042"/>
                </a:solidFill>
                <a:latin typeface="Oakes" panose="00000400000000000000" pitchFamily="50" charset="0"/>
              </a:rPr>
              <a:t> ®</a:t>
            </a:r>
            <a:r>
              <a:rPr lang="en-US" sz="1200" dirty="0">
                <a:solidFill>
                  <a:srgbClr val="414042"/>
                </a:solidFill>
                <a:latin typeface="Oakes" panose="00000400000000000000" pitchFamily="50" charset="0"/>
              </a:rPr>
              <a:t> daily. </a:t>
            </a:r>
          </a:p>
          <a:p>
            <a:endParaRPr lang="en-US" sz="1200" dirty="0">
              <a:solidFill>
                <a:srgbClr val="414042"/>
              </a:solidFill>
              <a:latin typeface="Oakes" panose="00000400000000000000" pitchFamily="50" charset="0"/>
            </a:endParaRPr>
          </a:p>
          <a:p>
            <a:r>
              <a:rPr lang="en-US" sz="1200" dirty="0">
                <a:solidFill>
                  <a:srgbClr val="414042"/>
                </a:solidFill>
                <a:latin typeface="Oakes" panose="00000400000000000000" pitchFamily="50" charset="0"/>
              </a:rPr>
              <a:t>The </a:t>
            </a:r>
            <a:r>
              <a:rPr lang="en-US" sz="1200" b="1" dirty="0">
                <a:solidFill>
                  <a:srgbClr val="414042"/>
                </a:solidFill>
                <a:latin typeface="Oakes" panose="00000400000000000000" pitchFamily="50" charset="0"/>
              </a:rPr>
              <a:t>CENTURY 21</a:t>
            </a:r>
            <a:r>
              <a:rPr lang="en-US" sz="1200" b="1" baseline="30000" dirty="0">
                <a:solidFill>
                  <a:srgbClr val="414042"/>
                </a:solidFill>
                <a:latin typeface="Oakes" panose="00000400000000000000" pitchFamily="50" charset="0"/>
              </a:rPr>
              <a:t>®</a:t>
            </a:r>
            <a:r>
              <a:rPr lang="en-US" sz="1200" b="1" dirty="0">
                <a:solidFill>
                  <a:srgbClr val="414042"/>
                </a:solidFill>
                <a:latin typeface="Oakes" panose="00000400000000000000" pitchFamily="50" charset="0"/>
              </a:rPr>
              <a:t> System</a:t>
            </a:r>
            <a:r>
              <a:rPr lang="en-US" sz="1200" dirty="0">
                <a:solidFill>
                  <a:srgbClr val="414042"/>
                </a:solidFill>
                <a:latin typeface="Oakes" panose="00000400000000000000" pitchFamily="50" charset="0"/>
              </a:rPr>
              <a:t>, the cutting edge of real-estate marketing, successfully uses social media to promote your property listing and locate the right buyer for it. </a:t>
            </a:r>
          </a:p>
          <a:p>
            <a:endParaRPr lang="en-US" sz="1200" dirty="0">
              <a:solidFill>
                <a:srgbClr val="414042"/>
              </a:solidFill>
              <a:latin typeface="Oakes" panose="00000400000000000000" pitchFamily="50" charset="0"/>
            </a:endParaRPr>
          </a:p>
        </p:txBody>
      </p:sp>
      <p:sp>
        <p:nvSpPr>
          <p:cNvPr id="3" name="Title 2">
            <a:extLst>
              <a:ext uri="{FF2B5EF4-FFF2-40B4-BE49-F238E27FC236}">
                <a16:creationId xmlns:a16="http://schemas.microsoft.com/office/drawing/2014/main" id="{91B070CD-EC53-1947-B319-3CAA09E3D7A3}"/>
              </a:ext>
            </a:extLst>
          </p:cNvPr>
          <p:cNvSpPr>
            <a:spLocks noGrp="1"/>
          </p:cNvSpPr>
          <p:nvPr>
            <p:ph type="title"/>
          </p:nvPr>
        </p:nvSpPr>
        <p:spPr>
          <a:xfrm>
            <a:off x="533400" y="889000"/>
            <a:ext cx="2209800" cy="3273012"/>
          </a:xfrm>
        </p:spPr>
        <p:txBody>
          <a:bodyPr/>
          <a:lstStyle/>
          <a:p>
            <a:r>
              <a:rPr lang="en-US" dirty="0">
                <a:solidFill>
                  <a:srgbClr val="414042"/>
                </a:solidFill>
                <a:latin typeface="Typold" panose="020B0004030204060B03" pitchFamily="34" charset="0"/>
                <a:ea typeface="Typold" panose="020B0004030204060B03" pitchFamily="34" charset="0"/>
              </a:rPr>
              <a:t>AND SOCIAL MEDIA TO FIND THE RIGHT BUYER </a:t>
            </a:r>
          </a:p>
        </p:txBody>
      </p:sp>
      <p:sp>
        <p:nvSpPr>
          <p:cNvPr id="8" name="Rectangle 7">
            <a:extLst>
              <a:ext uri="{FF2B5EF4-FFF2-40B4-BE49-F238E27FC236}">
                <a16:creationId xmlns:a16="http://schemas.microsoft.com/office/drawing/2014/main" id="{481611BD-3D31-C14B-AD5A-D6F3B4789CEC}"/>
              </a:ext>
            </a:extLst>
          </p:cNvPr>
          <p:cNvSpPr/>
          <p:nvPr/>
        </p:nvSpPr>
        <p:spPr>
          <a:xfrm>
            <a:off x="4343399" y="3794963"/>
            <a:ext cx="2895601" cy="338554"/>
          </a:xfrm>
          <a:prstGeom prst="rect">
            <a:avLst/>
          </a:prstGeom>
        </p:spPr>
        <p:txBody>
          <a:bodyPr wrap="square">
            <a:spAutoFit/>
          </a:bodyPr>
          <a:lstStyle/>
          <a:p>
            <a:r>
              <a:rPr lang="en-IN" sz="800" dirty="0">
                <a:solidFill>
                  <a:srgbClr val="414042"/>
                </a:solidFill>
                <a:latin typeface="Oakes" panose="00000400000000000000" pitchFamily="50" charset="0"/>
                <a:ea typeface="Arial" panose="020B0604020202020204" pitchFamily="34" charset="0"/>
              </a:rPr>
              <a:t>* 2016 National Association of REALTORS</a:t>
            </a:r>
            <a:r>
              <a:rPr lang="en-IN" sz="800" baseline="30000" dirty="0">
                <a:solidFill>
                  <a:srgbClr val="414042"/>
                </a:solidFill>
                <a:latin typeface="Oakes" panose="00000400000000000000" pitchFamily="50" charset="0"/>
                <a:ea typeface="Arial" panose="020B0604020202020204" pitchFamily="34" charset="0"/>
              </a:rPr>
              <a:t>®</a:t>
            </a:r>
            <a:r>
              <a:rPr lang="en-IN" sz="800" dirty="0">
                <a:solidFill>
                  <a:srgbClr val="414042"/>
                </a:solidFill>
                <a:latin typeface="Oakes" panose="00000400000000000000" pitchFamily="50" charset="0"/>
                <a:ea typeface="Arial" panose="020B0604020202020204" pitchFamily="34" charset="0"/>
              </a:rPr>
              <a:t> Profile of Home Buyers and Sellers</a:t>
            </a:r>
            <a:r>
              <a:rPr lang="en-US" sz="800" dirty="0">
                <a:solidFill>
                  <a:srgbClr val="414042"/>
                </a:solidFill>
                <a:latin typeface="Oakes" panose="00000400000000000000" pitchFamily="50" charset="0"/>
              </a:rPr>
              <a:t> </a:t>
            </a:r>
          </a:p>
        </p:txBody>
      </p:sp>
      <p:pic>
        <p:nvPicPr>
          <p:cNvPr id="12" name="Picture 11">
            <a:extLst>
              <a:ext uri="{FF2B5EF4-FFF2-40B4-BE49-F238E27FC236}">
                <a16:creationId xmlns:a16="http://schemas.microsoft.com/office/drawing/2014/main" id="{DEDD30E4-EBAC-4C66-9BDA-FE5FC50A23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7213" y="1342037"/>
            <a:ext cx="866775" cy="866775"/>
          </a:xfrm>
          <a:prstGeom prst="rect">
            <a:avLst/>
          </a:prstGeom>
        </p:spPr>
      </p:pic>
      <p:pic>
        <p:nvPicPr>
          <p:cNvPr id="14" name="Picture 13">
            <a:extLst>
              <a:ext uri="{FF2B5EF4-FFF2-40B4-BE49-F238E27FC236}">
                <a16:creationId xmlns:a16="http://schemas.microsoft.com/office/drawing/2014/main" id="{24BB18C9-E86F-4FCF-8DBB-8FFA8F637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7213" y="2540855"/>
            <a:ext cx="866775" cy="866775"/>
          </a:xfrm>
          <a:prstGeom prst="rect">
            <a:avLst/>
          </a:prstGeom>
        </p:spPr>
      </p:pic>
      <p:pic>
        <p:nvPicPr>
          <p:cNvPr id="18" name="Picture 17">
            <a:extLst>
              <a:ext uri="{FF2B5EF4-FFF2-40B4-BE49-F238E27FC236}">
                <a16:creationId xmlns:a16="http://schemas.microsoft.com/office/drawing/2014/main" id="{8AEC7821-AB36-49CA-A7C1-B4BF9467E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5095843"/>
            <a:ext cx="771557" cy="771557"/>
          </a:xfrm>
          <a:prstGeom prst="rect">
            <a:avLst/>
          </a:prstGeom>
        </p:spPr>
      </p:pic>
      <p:pic>
        <p:nvPicPr>
          <p:cNvPr id="20" name="Picture 19">
            <a:extLst>
              <a:ext uri="{FF2B5EF4-FFF2-40B4-BE49-F238E27FC236}">
                <a16:creationId xmlns:a16="http://schemas.microsoft.com/office/drawing/2014/main" id="{D8BA1067-B824-48BB-A470-54E44FB7E8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213" y="3739673"/>
            <a:ext cx="1024126" cy="1024126"/>
          </a:xfrm>
          <a:prstGeom prst="rect">
            <a:avLst/>
          </a:prstGeom>
        </p:spPr>
      </p:pic>
    </p:spTree>
    <p:extLst>
      <p:ext uri="{BB962C8B-B14F-4D97-AF65-F5344CB8AC3E}">
        <p14:creationId xmlns:p14="http://schemas.microsoft.com/office/powerpoint/2010/main" val="273492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F5D3319-4770-9548-9843-01DFC7A14474}"/>
              </a:ext>
            </a:extLst>
          </p:cNvPr>
          <p:cNvSpPr txBox="1"/>
          <p:nvPr/>
        </p:nvSpPr>
        <p:spPr>
          <a:xfrm>
            <a:off x="2362200" y="3886200"/>
            <a:ext cx="4419600" cy="3821558"/>
          </a:xfrm>
          <a:prstGeom prst="rect">
            <a:avLst/>
          </a:prstGeom>
        </p:spPr>
        <p:txBody>
          <a:bodyPr vert="horz" wrap="square" lIns="0" tIns="104139" rIns="0" bIns="0" rtlCol="0">
            <a:spAutoFit/>
          </a:bodyPr>
          <a:lstStyle/>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Listen to your goals and expectations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Understand what makes your home valuable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Share why you should list your home with a </a:t>
            </a:r>
            <a:br>
              <a:rPr lang="en-US" sz="1200" dirty="0">
                <a:solidFill>
                  <a:srgbClr val="414042"/>
                </a:solidFill>
                <a:latin typeface="Oakes" panose="00000400000000000000" pitchFamily="50" charset="0"/>
              </a:rPr>
            </a:br>
            <a:r>
              <a:rPr lang="en-US" sz="1200" dirty="0">
                <a:solidFill>
                  <a:srgbClr val="414042"/>
                </a:solidFill>
                <a:latin typeface="Oakes" panose="00000400000000000000" pitchFamily="50" charset="0"/>
              </a:rPr>
              <a:t>CENTURY 21</a:t>
            </a:r>
            <a:r>
              <a:rPr lang="en-US" sz="1200"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professional</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Highlight how our presence and services can help you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Show a 21-point marketing plan to sell your home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Determine the market value of your property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Discuss optimal pricing strategies</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Select the listing price for your home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Share resources and tips to help you get started </a:t>
            </a:r>
          </a:p>
          <a:p>
            <a:pPr marL="411480" lvl="0" indent="-411480">
              <a:lnSpc>
                <a:spcPct val="150000"/>
              </a:lnSpc>
              <a:spcAft>
                <a:spcPts val="600"/>
              </a:spcAft>
              <a:buClr>
                <a:schemeClr val="bg2"/>
              </a:buClr>
              <a:buSzPct val="150000"/>
              <a:buFont typeface="+mj-lt"/>
              <a:buAutoNum type="arabicPeriod"/>
            </a:pPr>
            <a:r>
              <a:rPr lang="en-US" sz="1200" dirty="0">
                <a:solidFill>
                  <a:srgbClr val="414042"/>
                </a:solidFill>
                <a:latin typeface="Oakes" panose="00000400000000000000" pitchFamily="50" charset="0"/>
              </a:rPr>
              <a:t>Answer any questions you may have </a:t>
            </a:r>
          </a:p>
        </p:txBody>
      </p:sp>
      <p:sp>
        <p:nvSpPr>
          <p:cNvPr id="3" name="object 5">
            <a:extLst>
              <a:ext uri="{FF2B5EF4-FFF2-40B4-BE49-F238E27FC236}">
                <a16:creationId xmlns:a16="http://schemas.microsoft.com/office/drawing/2014/main" id="{1FCA9C74-61A6-9149-8026-7799B5A0313A}"/>
              </a:ext>
            </a:extLst>
          </p:cNvPr>
          <p:cNvSpPr txBox="1">
            <a:spLocks/>
          </p:cNvSpPr>
          <p:nvPr/>
        </p:nvSpPr>
        <p:spPr>
          <a:xfrm>
            <a:off x="2362200" y="1295400"/>
            <a:ext cx="2895600" cy="2389372"/>
          </a:xfrm>
          <a:prstGeom prst="rect">
            <a:avLst/>
          </a:prstGeom>
        </p:spPr>
        <p:txBody>
          <a:bodyPr vert="horz" wrap="square" lIns="0" tIns="12700" rIns="0" bIns="0" rtlCol="0">
            <a:spAutoFit/>
          </a:bodyPr>
          <a:lstStyle>
            <a:lvl1pPr>
              <a:defRPr sz="3000" b="0" i="0">
                <a:solidFill>
                  <a:srgbClr val="666666"/>
                </a:solidFill>
                <a:latin typeface="Arial Unicode MS"/>
                <a:ea typeface="+mj-ea"/>
                <a:cs typeface="Arial Unicode MS"/>
              </a:defRPr>
            </a:lvl1pPr>
          </a:lstStyle>
          <a:p>
            <a:pPr marL="12700">
              <a:lnSpc>
                <a:spcPct val="120000"/>
              </a:lnSpc>
            </a:pPr>
            <a:r>
              <a:rPr lang="en-US" sz="32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t>HOW I </a:t>
            </a:r>
          </a:p>
          <a:p>
            <a:pPr marL="12700">
              <a:lnSpc>
                <a:spcPct val="120000"/>
              </a:lnSpc>
            </a:pPr>
            <a:r>
              <a:rPr lang="en-US" sz="32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t>PROPOSE </a:t>
            </a:r>
            <a:br>
              <a:rPr lang="en-US" sz="32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br>
            <a:r>
              <a:rPr lang="en-US" sz="32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t>TO WORK WITH YOU</a:t>
            </a:r>
          </a:p>
        </p:txBody>
      </p:sp>
    </p:spTree>
    <p:extLst>
      <p:ext uri="{BB962C8B-B14F-4D97-AF65-F5344CB8AC3E}">
        <p14:creationId xmlns:p14="http://schemas.microsoft.com/office/powerpoint/2010/main" val="3358582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7C35D38-472A-0546-A5E5-464F8C771F8F}"/>
              </a:ext>
            </a:extLst>
          </p:cNvPr>
          <p:cNvPicPr>
            <a:picLocks noGrp="1" noChangeAspect="1"/>
          </p:cNvPicPr>
          <p:nvPr>
            <p:ph type="pic" sz="quarter" idx="10"/>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35305" b="9433"/>
          <a:stretch/>
        </p:blipFill>
        <p:spPr>
          <a:xfrm>
            <a:off x="1627796" y="0"/>
            <a:ext cx="6144604" cy="2266176"/>
          </a:xfrm>
        </p:spPr>
      </p:pic>
      <p:sp>
        <p:nvSpPr>
          <p:cNvPr id="3" name="Title 2">
            <a:extLst>
              <a:ext uri="{FF2B5EF4-FFF2-40B4-BE49-F238E27FC236}">
                <a16:creationId xmlns:a16="http://schemas.microsoft.com/office/drawing/2014/main" id="{88EA54A0-9B28-F94A-9070-8F49389EDCDB}"/>
              </a:ext>
            </a:extLst>
          </p:cNvPr>
          <p:cNvSpPr>
            <a:spLocks noGrp="1"/>
          </p:cNvSpPr>
          <p:nvPr>
            <p:ph type="title"/>
          </p:nvPr>
        </p:nvSpPr>
        <p:spPr>
          <a:xfrm>
            <a:off x="533400" y="994234"/>
            <a:ext cx="3352799" cy="1969770"/>
          </a:xfrm>
        </p:spPr>
        <p:txBody>
          <a:bodyPr/>
          <a:lstStyle/>
          <a:p>
            <a:r>
              <a:rPr lang="en-US" sz="3200" dirty="0">
                <a:solidFill>
                  <a:srgbClr val="414042"/>
                </a:solidFill>
                <a:latin typeface="Typold" panose="020B0004030204060B03" pitchFamily="34" charset="0"/>
                <a:ea typeface="Typold" panose="020B0004030204060B03" pitchFamily="34" charset="0"/>
              </a:rPr>
              <a:t>RELOCATE ALMOST ANYWHERE IN THE WORLD </a:t>
            </a:r>
          </a:p>
        </p:txBody>
      </p:sp>
      <p:sp>
        <p:nvSpPr>
          <p:cNvPr id="5" name="object 4">
            <a:extLst>
              <a:ext uri="{FF2B5EF4-FFF2-40B4-BE49-F238E27FC236}">
                <a16:creationId xmlns:a16="http://schemas.microsoft.com/office/drawing/2014/main" id="{4FEC4D39-6593-8943-8191-2080F8BE99BC}"/>
              </a:ext>
            </a:extLst>
          </p:cNvPr>
          <p:cNvSpPr txBox="1"/>
          <p:nvPr/>
        </p:nvSpPr>
        <p:spPr>
          <a:xfrm>
            <a:off x="1371600" y="3260410"/>
            <a:ext cx="6022721" cy="4706417"/>
          </a:xfrm>
          <a:prstGeom prst="rect">
            <a:avLst/>
          </a:prstGeom>
        </p:spPr>
        <p:txBody>
          <a:bodyPr vert="horz" wrap="square" lIns="0" tIns="12700" rIns="0" bIns="0" rtlCol="0">
            <a:spAutoFit/>
          </a:bodyPr>
          <a:lstStyle/>
          <a:p>
            <a:pPr>
              <a:spcAft>
                <a:spcPts val="600"/>
              </a:spcAft>
            </a:pPr>
            <a:r>
              <a:rPr lang="en-US" sz="1200" dirty="0">
                <a:solidFill>
                  <a:srgbClr val="414042"/>
                </a:solidFill>
                <a:latin typeface="Oakes" panose="00000400000000000000" pitchFamily="50" charset="0"/>
              </a:rPr>
              <a:t>With our </a:t>
            </a:r>
            <a:r>
              <a:rPr lang="en-US" sz="1200" b="1" dirty="0">
                <a:solidFill>
                  <a:srgbClr val="414042"/>
                </a:solidFill>
                <a:latin typeface="Oakes" panose="00000400000000000000" pitchFamily="50" charset="0"/>
              </a:rPr>
              <a:t>Relocation Services</a:t>
            </a:r>
            <a:r>
              <a:rPr lang="en-US" sz="1200" dirty="0">
                <a:solidFill>
                  <a:srgbClr val="414042"/>
                </a:solidFill>
                <a:latin typeface="Oakes" panose="00000400000000000000" pitchFamily="50" charset="0"/>
              </a:rPr>
              <a:t>, we can find you a great CENTURY 21</a:t>
            </a:r>
            <a:r>
              <a:rPr lang="en-US" sz="1200"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office anywhere you go.  </a:t>
            </a:r>
          </a:p>
          <a:p>
            <a:pPr>
              <a:spcAft>
                <a:spcPts val="600"/>
              </a:spcAft>
            </a:pPr>
            <a:endParaRPr lang="en-US" sz="1200" dirty="0">
              <a:latin typeface="Oakes" panose="00000400000000000000" pitchFamily="50" charset="0"/>
            </a:endParaRPr>
          </a:p>
          <a:p>
            <a:pPr>
              <a:spcAft>
                <a:spcPts val="900"/>
              </a:spcAft>
            </a:pPr>
            <a:r>
              <a:rPr lang="en-US" sz="1400" b="1" dirty="0">
                <a:solidFill>
                  <a:schemeClr val="bg2"/>
                </a:solidFill>
                <a:latin typeface="Oakes" panose="00000400000000000000" pitchFamily="50" charset="0"/>
              </a:rPr>
              <a:t>WHETHER YOU ARE MOVING ACROSS THE STATE, THE COUNTRY OR THE WORLD, WE CAN HELP:</a:t>
            </a:r>
            <a:endParaRPr lang="en-US" sz="1200" dirty="0">
              <a:latin typeface="Oakes" panose="00000400000000000000" pitchFamily="50" charset="0"/>
            </a:endParaRP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Connect you with an experienced CENTURY 21 Sales Associate, trained in relocation services, to represent you </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Send you a customized relocation packet designed to meet your specific needs, </a:t>
            </a:r>
            <a:br>
              <a:rPr lang="en-US" sz="1200" dirty="0">
                <a:solidFill>
                  <a:srgbClr val="414042"/>
                </a:solidFill>
                <a:latin typeface="Oakes" panose="00000400000000000000" pitchFamily="50" charset="0"/>
              </a:rPr>
            </a:br>
            <a:r>
              <a:rPr lang="en-US" sz="1200" dirty="0">
                <a:solidFill>
                  <a:srgbClr val="414042"/>
                </a:solidFill>
                <a:latin typeface="Oakes" panose="00000400000000000000" pitchFamily="50" charset="0"/>
              </a:rPr>
              <a:t>including community and school information</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Provide cost of living analysis </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Offer a city-to-city comparison of your current location to your new location</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Help you get to know the community you are moving to</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Give a detailed market analysis of your current home</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Coordinate the sale of your current home and the purchase of your new home</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Work with mortgage services for information, including obtaining loan pre-approval for your new home</a:t>
            </a:r>
          </a:p>
          <a:p>
            <a:pPr marL="457200" indent="-182880">
              <a:spcAft>
                <a:spcPts val="900"/>
              </a:spcAft>
              <a:buFont typeface="Arial" panose="020B0604020202020204" pitchFamily="34" charset="0"/>
              <a:buChar char="•"/>
            </a:pPr>
            <a:r>
              <a:rPr lang="en-US" sz="1200" dirty="0">
                <a:solidFill>
                  <a:srgbClr val="414042"/>
                </a:solidFill>
                <a:latin typeface="Oakes" panose="00000400000000000000" pitchFamily="50" charset="0"/>
              </a:rPr>
              <a:t>Partner with your Corporate Relocation Program, if any  </a:t>
            </a:r>
          </a:p>
          <a:p>
            <a:endParaRPr lang="en-US" sz="1200" dirty="0">
              <a:latin typeface="Oakes" panose="00000400000000000000" pitchFamily="50" charset="0"/>
            </a:endParaRPr>
          </a:p>
        </p:txBody>
      </p:sp>
    </p:spTree>
    <p:extLst>
      <p:ext uri="{BB962C8B-B14F-4D97-AF65-F5344CB8AC3E}">
        <p14:creationId xmlns:p14="http://schemas.microsoft.com/office/powerpoint/2010/main" val="4260558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E76D91-93AB-9041-8D38-A7251BF720AE}"/>
              </a:ext>
            </a:extLst>
          </p:cNvPr>
          <p:cNvSpPr/>
          <p:nvPr/>
        </p:nvSpPr>
        <p:spPr>
          <a:xfrm>
            <a:off x="990600" y="533400"/>
            <a:ext cx="6781800" cy="640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5">
            <a:extLst>
              <a:ext uri="{FF2B5EF4-FFF2-40B4-BE49-F238E27FC236}">
                <a16:creationId xmlns:a16="http://schemas.microsoft.com/office/drawing/2014/main" id="{C45F7E2B-5C9D-B943-820F-1F46FC12C3D7}"/>
              </a:ext>
            </a:extLst>
          </p:cNvPr>
          <p:cNvSpPr txBox="1">
            <a:spLocks/>
          </p:cNvSpPr>
          <p:nvPr/>
        </p:nvSpPr>
        <p:spPr>
          <a:xfrm>
            <a:off x="1485899" y="896391"/>
            <a:ext cx="5866526" cy="984885"/>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spcBef>
                <a:spcPts val="100"/>
              </a:spcBef>
            </a:pPr>
            <a:r>
              <a:rPr lang="en-US" sz="3200" b="1" kern="0" dirty="0">
                <a:solidFill>
                  <a:srgbClr val="414042"/>
                </a:solidFill>
                <a:latin typeface="Typold" panose="020B0004030204060B03" pitchFamily="34" charset="0"/>
                <a:ea typeface="Typold" panose="020B0004030204060B03" pitchFamily="34" charset="0"/>
                <a:cs typeface="Arial" panose="020B0604020202020204" pitchFamily="34" charset="0"/>
              </a:rPr>
              <a:t>WE CAN RESPOND TO BUYERS IN REAL-TIME </a:t>
            </a:r>
          </a:p>
        </p:txBody>
      </p:sp>
      <p:sp>
        <p:nvSpPr>
          <p:cNvPr id="5" name="Rectangle 4">
            <a:extLst>
              <a:ext uri="{FF2B5EF4-FFF2-40B4-BE49-F238E27FC236}">
                <a16:creationId xmlns:a16="http://schemas.microsoft.com/office/drawing/2014/main" id="{97083C0A-8303-B64E-A156-995FC627D93A}"/>
              </a:ext>
            </a:extLst>
          </p:cNvPr>
          <p:cNvSpPr/>
          <p:nvPr/>
        </p:nvSpPr>
        <p:spPr>
          <a:xfrm rot="5400000" flipH="1">
            <a:off x="2505020" y="2696396"/>
            <a:ext cx="3866379" cy="5828427"/>
          </a:xfrm>
          <a:prstGeom prst="rect">
            <a:avLst/>
          </a:prstGeom>
          <a:solidFill>
            <a:srgbClr val="C9C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433"/>
              </a:solidFill>
              <a:latin typeface="Oakes" panose="00000400000000000000" pitchFamily="50" charset="0"/>
            </a:endParaRPr>
          </a:p>
        </p:txBody>
      </p:sp>
      <p:sp>
        <p:nvSpPr>
          <p:cNvPr id="7" name="Rectangle 6">
            <a:extLst>
              <a:ext uri="{FF2B5EF4-FFF2-40B4-BE49-F238E27FC236}">
                <a16:creationId xmlns:a16="http://schemas.microsoft.com/office/drawing/2014/main" id="{35365609-389D-1E4E-B951-2F92105BD9E3}"/>
              </a:ext>
            </a:extLst>
          </p:cNvPr>
          <p:cNvSpPr/>
          <p:nvPr/>
        </p:nvSpPr>
        <p:spPr>
          <a:xfrm>
            <a:off x="1815430" y="2362200"/>
            <a:ext cx="5144381" cy="954107"/>
          </a:xfrm>
          <a:prstGeom prst="rect">
            <a:avLst/>
          </a:prstGeom>
        </p:spPr>
        <p:txBody>
          <a:bodyPr wrap="square">
            <a:spAutoFit/>
          </a:bodyPr>
          <a:lstStyle/>
          <a:p>
            <a:r>
              <a:rPr lang="en-US" sz="1400" dirty="0">
                <a:solidFill>
                  <a:srgbClr val="414042"/>
                </a:solidFill>
                <a:latin typeface="Oakes" panose="00000400000000000000" pitchFamily="50" charset="0"/>
              </a:rPr>
              <a:t>With the </a:t>
            </a:r>
            <a:r>
              <a:rPr lang="en-US" sz="1400" dirty="0" err="1">
                <a:solidFill>
                  <a:srgbClr val="414042"/>
                </a:solidFill>
                <a:latin typeface="Oakes" panose="00000400000000000000" pitchFamily="50" charset="0"/>
              </a:rPr>
              <a:t>LeadRouter</a:t>
            </a:r>
            <a:r>
              <a:rPr lang="en-US" sz="1400" dirty="0">
                <a:solidFill>
                  <a:srgbClr val="414042"/>
                </a:solidFill>
                <a:latin typeface="Oakes" panose="00000400000000000000" pitchFamily="50" charset="0"/>
              </a:rPr>
              <a:t>™ System software app, I can receive buyer leads and inquiries regarding your property instantly. This enables me to immediately respond to prospects from any location. </a:t>
            </a:r>
          </a:p>
        </p:txBody>
      </p:sp>
      <p:sp>
        <p:nvSpPr>
          <p:cNvPr id="8" name="Rectangle 7">
            <a:extLst>
              <a:ext uri="{FF2B5EF4-FFF2-40B4-BE49-F238E27FC236}">
                <a16:creationId xmlns:a16="http://schemas.microsoft.com/office/drawing/2014/main" id="{C783D042-628F-B644-BE46-B41D8A9B3FCB}"/>
              </a:ext>
            </a:extLst>
          </p:cNvPr>
          <p:cNvSpPr/>
          <p:nvPr/>
        </p:nvSpPr>
        <p:spPr>
          <a:xfrm>
            <a:off x="1848087" y="3308089"/>
            <a:ext cx="4914900" cy="369332"/>
          </a:xfrm>
          <a:prstGeom prst="rect">
            <a:avLst/>
          </a:prstGeom>
        </p:spPr>
        <p:txBody>
          <a:bodyPr wrap="square">
            <a:spAutoFit/>
          </a:bodyPr>
          <a:lstStyle/>
          <a:p>
            <a:r>
              <a:rPr lang="en-US" b="1" dirty="0">
                <a:solidFill>
                  <a:srgbClr val="414042"/>
                </a:solidFill>
                <a:latin typeface="Oakes" panose="00000400000000000000" pitchFamily="50" charset="0"/>
                <a:ea typeface="Calibri" panose="020F0502020204030204" pitchFamily="34" charset="0"/>
              </a:rPr>
              <a:t>The </a:t>
            </a:r>
            <a:r>
              <a:rPr lang="en-US" b="1" dirty="0" err="1">
                <a:solidFill>
                  <a:srgbClr val="414042"/>
                </a:solidFill>
                <a:latin typeface="Oakes" panose="00000400000000000000" pitchFamily="50" charset="0"/>
                <a:ea typeface="Calibri" panose="020F0502020204030204" pitchFamily="34" charset="0"/>
              </a:rPr>
              <a:t>LeadRouter</a:t>
            </a:r>
            <a:r>
              <a:rPr lang="en-US" b="1" dirty="0">
                <a:solidFill>
                  <a:srgbClr val="414042"/>
                </a:solidFill>
                <a:latin typeface="Oakes" panose="00000400000000000000" pitchFamily="50" charset="0"/>
                <a:ea typeface="Calibri" panose="020F0502020204030204" pitchFamily="34" charset="0"/>
              </a:rPr>
              <a:t> response process: </a:t>
            </a:r>
            <a:endParaRPr lang="en-US" dirty="0">
              <a:solidFill>
                <a:srgbClr val="414042"/>
              </a:solidFill>
              <a:latin typeface="Oakes" panose="00000400000000000000" pitchFamily="50" charset="0"/>
            </a:endParaRPr>
          </a:p>
        </p:txBody>
      </p:sp>
      <p:sp>
        <p:nvSpPr>
          <p:cNvPr id="14" name="Oval 13">
            <a:extLst>
              <a:ext uri="{FF2B5EF4-FFF2-40B4-BE49-F238E27FC236}">
                <a16:creationId xmlns:a16="http://schemas.microsoft.com/office/drawing/2014/main" id="{84CDF34C-1192-7043-ACA2-062D2CD07D9A}"/>
              </a:ext>
            </a:extLst>
          </p:cNvPr>
          <p:cNvSpPr/>
          <p:nvPr/>
        </p:nvSpPr>
        <p:spPr>
          <a:xfrm>
            <a:off x="3219346" y="4242419"/>
            <a:ext cx="2171814" cy="2171814"/>
          </a:xfrm>
          <a:prstGeom prst="ellipse">
            <a:avLst/>
          </a:prstGeom>
          <a:noFill/>
          <a:ln w="76200">
            <a:solidFill>
              <a:srgbClr val="FFFFFF">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1B237B-6EBC-654F-82BD-F230F1B02E64}"/>
              </a:ext>
            </a:extLst>
          </p:cNvPr>
          <p:cNvSpPr/>
          <p:nvPr/>
        </p:nvSpPr>
        <p:spPr>
          <a:xfrm>
            <a:off x="4028368" y="3929162"/>
            <a:ext cx="554338" cy="554338"/>
          </a:xfrm>
          <a:prstGeom prst="ellipse">
            <a:avLst/>
          </a:prstGeom>
          <a:solidFill>
            <a:schemeClr val="tx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ypold" panose="020B0004030204060B03" pitchFamily="34" charset="0"/>
                <a:ea typeface="Typold" panose="020B0004030204060B03" pitchFamily="34" charset="0"/>
                <a:cs typeface="Arial" panose="020B0604020202020204" pitchFamily="34" charset="0"/>
              </a:rPr>
              <a:t>1</a:t>
            </a:r>
            <a:endParaRPr lang="en-US" sz="2400" dirty="0">
              <a:latin typeface="Typold" panose="020B0004030204060B03" pitchFamily="34" charset="0"/>
              <a:ea typeface="Typold" panose="020B0004030204060B03" pitchFamily="34" charset="0"/>
              <a:cs typeface="Arial" panose="020B0604020202020204" pitchFamily="34" charset="0"/>
            </a:endParaRPr>
          </a:p>
        </p:txBody>
      </p:sp>
      <p:sp>
        <p:nvSpPr>
          <p:cNvPr id="10" name="Oval 9">
            <a:extLst>
              <a:ext uri="{FF2B5EF4-FFF2-40B4-BE49-F238E27FC236}">
                <a16:creationId xmlns:a16="http://schemas.microsoft.com/office/drawing/2014/main" id="{4D78A781-0BC6-1B43-B9FE-1E7F83D44D22}"/>
              </a:ext>
            </a:extLst>
          </p:cNvPr>
          <p:cNvSpPr/>
          <p:nvPr/>
        </p:nvSpPr>
        <p:spPr>
          <a:xfrm>
            <a:off x="5073396" y="4636035"/>
            <a:ext cx="554338" cy="554338"/>
          </a:xfrm>
          <a:prstGeom prst="ellipse">
            <a:avLst/>
          </a:prstGeom>
          <a:solidFill>
            <a:schemeClr val="tx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ypold" panose="020B0004030204060B03" pitchFamily="34" charset="0"/>
                <a:ea typeface="Typold" panose="020B0004030204060B03" pitchFamily="34" charset="0"/>
                <a:cs typeface="Arial" panose="020B0604020202020204" pitchFamily="34" charset="0"/>
              </a:rPr>
              <a:t>2</a:t>
            </a:r>
          </a:p>
        </p:txBody>
      </p:sp>
      <p:sp>
        <p:nvSpPr>
          <p:cNvPr id="11" name="Oval 10">
            <a:extLst>
              <a:ext uri="{FF2B5EF4-FFF2-40B4-BE49-F238E27FC236}">
                <a16:creationId xmlns:a16="http://schemas.microsoft.com/office/drawing/2014/main" id="{087CCFBB-0F29-9941-8A0F-0DD8E8F40577}"/>
              </a:ext>
            </a:extLst>
          </p:cNvPr>
          <p:cNvSpPr/>
          <p:nvPr/>
        </p:nvSpPr>
        <p:spPr>
          <a:xfrm>
            <a:off x="4743231" y="5906764"/>
            <a:ext cx="554338" cy="554338"/>
          </a:xfrm>
          <a:prstGeom prst="ellipse">
            <a:avLst/>
          </a:prstGeom>
          <a:solidFill>
            <a:schemeClr val="tx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ypold" panose="020B0004030204060B03" pitchFamily="34" charset="0"/>
                <a:ea typeface="Typold" panose="020B0004030204060B03" pitchFamily="34" charset="0"/>
                <a:cs typeface="Arial" panose="020B0604020202020204" pitchFamily="34" charset="0"/>
              </a:rPr>
              <a:t>3</a:t>
            </a:r>
          </a:p>
        </p:txBody>
      </p:sp>
      <p:sp>
        <p:nvSpPr>
          <p:cNvPr id="12" name="Oval 11">
            <a:extLst>
              <a:ext uri="{FF2B5EF4-FFF2-40B4-BE49-F238E27FC236}">
                <a16:creationId xmlns:a16="http://schemas.microsoft.com/office/drawing/2014/main" id="{DDEB877F-D15E-9D4A-9DD7-FF8581318A3B}"/>
              </a:ext>
            </a:extLst>
          </p:cNvPr>
          <p:cNvSpPr/>
          <p:nvPr/>
        </p:nvSpPr>
        <p:spPr>
          <a:xfrm>
            <a:off x="3309489" y="5904737"/>
            <a:ext cx="554338" cy="554338"/>
          </a:xfrm>
          <a:prstGeom prst="ellipse">
            <a:avLst/>
          </a:prstGeom>
          <a:solidFill>
            <a:schemeClr val="tx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ypold" panose="020B0004030204060B03" pitchFamily="34" charset="0"/>
                <a:ea typeface="Typold" panose="020B0004030204060B03" pitchFamily="34" charset="0"/>
                <a:cs typeface="Arial" panose="020B0604020202020204" pitchFamily="34" charset="0"/>
              </a:rPr>
              <a:t>4</a:t>
            </a:r>
          </a:p>
        </p:txBody>
      </p:sp>
      <p:sp>
        <p:nvSpPr>
          <p:cNvPr id="13" name="Oval 12">
            <a:extLst>
              <a:ext uri="{FF2B5EF4-FFF2-40B4-BE49-F238E27FC236}">
                <a16:creationId xmlns:a16="http://schemas.microsoft.com/office/drawing/2014/main" id="{D37455B5-6923-C24A-AC9A-EB1AE2935507}"/>
              </a:ext>
            </a:extLst>
          </p:cNvPr>
          <p:cNvSpPr/>
          <p:nvPr/>
        </p:nvSpPr>
        <p:spPr>
          <a:xfrm>
            <a:off x="2982772" y="4619859"/>
            <a:ext cx="554338" cy="554338"/>
          </a:xfrm>
          <a:prstGeom prst="ellipse">
            <a:avLst/>
          </a:prstGeom>
          <a:solidFill>
            <a:schemeClr val="tx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ypold" panose="020B0004030204060B03" pitchFamily="34" charset="0"/>
                <a:ea typeface="Typold" panose="020B0004030204060B03" pitchFamily="34" charset="0"/>
                <a:cs typeface="Arial" panose="020B0604020202020204" pitchFamily="34" charset="0"/>
              </a:rPr>
              <a:t>5</a:t>
            </a:r>
            <a:endParaRPr lang="en-US" dirty="0">
              <a:latin typeface="Typold" panose="020B0004030204060B03" pitchFamily="34" charset="0"/>
              <a:ea typeface="Typold" panose="020B0004030204060B03" pitchFamily="34" charset="0"/>
              <a:cs typeface="Arial" panose="020B0604020202020204" pitchFamily="34" charset="0"/>
            </a:endParaRPr>
          </a:p>
        </p:txBody>
      </p:sp>
      <p:sp>
        <p:nvSpPr>
          <p:cNvPr id="15" name="Rectangle 14">
            <a:extLst>
              <a:ext uri="{FF2B5EF4-FFF2-40B4-BE49-F238E27FC236}">
                <a16:creationId xmlns:a16="http://schemas.microsoft.com/office/drawing/2014/main" id="{408D6C5E-9141-8F46-BA8F-D33971B3F9D1}"/>
              </a:ext>
            </a:extLst>
          </p:cNvPr>
          <p:cNvSpPr/>
          <p:nvPr/>
        </p:nvSpPr>
        <p:spPr>
          <a:xfrm>
            <a:off x="3650568" y="4481980"/>
            <a:ext cx="1309370" cy="461665"/>
          </a:xfrm>
          <a:prstGeom prst="rect">
            <a:avLst/>
          </a:prstGeom>
        </p:spPr>
        <p:txBody>
          <a:bodyPr wrap="square">
            <a:spAutoFit/>
          </a:bodyPr>
          <a:lstStyle/>
          <a:p>
            <a:pPr algn="ctr"/>
            <a:r>
              <a:rPr lang="en-US" sz="1200" dirty="0">
                <a:solidFill>
                  <a:srgbClr val="414042"/>
                </a:solidFill>
                <a:latin typeface="Oakes" panose="00000400000000000000" pitchFamily="50" charset="0"/>
                <a:ea typeface="Calibri" panose="020F0502020204030204" pitchFamily="34" charset="0"/>
              </a:rPr>
              <a:t>A prospect inquires online </a:t>
            </a:r>
            <a:endParaRPr lang="en-US" sz="1200" dirty="0">
              <a:solidFill>
                <a:srgbClr val="414042"/>
              </a:solidFill>
              <a:latin typeface="Oakes" panose="00000400000000000000" pitchFamily="50" charset="0"/>
            </a:endParaRPr>
          </a:p>
        </p:txBody>
      </p:sp>
      <p:sp>
        <p:nvSpPr>
          <p:cNvPr id="16" name="Rectangle 15">
            <a:extLst>
              <a:ext uri="{FF2B5EF4-FFF2-40B4-BE49-F238E27FC236}">
                <a16:creationId xmlns:a16="http://schemas.microsoft.com/office/drawing/2014/main" id="{4E16AB73-547F-C24D-B5AA-C3A8F4E5DF59}"/>
              </a:ext>
            </a:extLst>
          </p:cNvPr>
          <p:cNvSpPr/>
          <p:nvPr/>
        </p:nvSpPr>
        <p:spPr>
          <a:xfrm>
            <a:off x="4406870" y="5242706"/>
            <a:ext cx="2021752" cy="461665"/>
          </a:xfrm>
          <a:prstGeom prst="rect">
            <a:avLst/>
          </a:prstGeom>
        </p:spPr>
        <p:txBody>
          <a:bodyPr wrap="square">
            <a:spAutoFit/>
          </a:bodyPr>
          <a:lstStyle/>
          <a:p>
            <a:pPr algn="ctr"/>
            <a:r>
              <a:rPr lang="en-US" sz="1200" dirty="0" err="1">
                <a:solidFill>
                  <a:srgbClr val="414042"/>
                </a:solidFill>
                <a:latin typeface="Oakes" panose="00000400000000000000" pitchFamily="50" charset="0"/>
                <a:ea typeface="Calibri" panose="020F0502020204030204" pitchFamily="34" charset="0"/>
              </a:rPr>
              <a:t>LeadRouter</a:t>
            </a:r>
            <a:r>
              <a:rPr lang="en-US" sz="1200" dirty="0">
                <a:solidFill>
                  <a:srgbClr val="414042"/>
                </a:solidFill>
                <a:latin typeface="Oakes" panose="00000400000000000000" pitchFamily="50" charset="0"/>
                <a:ea typeface="Calibri" panose="020F0502020204030204" pitchFamily="34" charset="0"/>
              </a:rPr>
              <a:t> notifies agent by cellphone and email </a:t>
            </a:r>
            <a:endParaRPr lang="en-US" sz="1200" dirty="0">
              <a:solidFill>
                <a:srgbClr val="414042"/>
              </a:solidFill>
              <a:latin typeface="Oakes" panose="00000400000000000000" pitchFamily="50" charset="0"/>
            </a:endParaRPr>
          </a:p>
        </p:txBody>
      </p:sp>
      <p:sp>
        <p:nvSpPr>
          <p:cNvPr id="17" name="Rectangle 16">
            <a:extLst>
              <a:ext uri="{FF2B5EF4-FFF2-40B4-BE49-F238E27FC236}">
                <a16:creationId xmlns:a16="http://schemas.microsoft.com/office/drawing/2014/main" id="{9AB3BA89-D7AA-A944-A702-1B7E027C556F}"/>
              </a:ext>
            </a:extLst>
          </p:cNvPr>
          <p:cNvSpPr/>
          <p:nvPr/>
        </p:nvSpPr>
        <p:spPr>
          <a:xfrm>
            <a:off x="4310650" y="6524641"/>
            <a:ext cx="1443444" cy="830997"/>
          </a:xfrm>
          <a:prstGeom prst="rect">
            <a:avLst/>
          </a:prstGeom>
        </p:spPr>
        <p:txBody>
          <a:bodyPr wrap="square">
            <a:spAutoFit/>
          </a:bodyPr>
          <a:lstStyle/>
          <a:p>
            <a:pPr algn="ctr"/>
            <a:r>
              <a:rPr lang="en-US" sz="1200" dirty="0">
                <a:solidFill>
                  <a:srgbClr val="414042"/>
                </a:solidFill>
                <a:latin typeface="Oakes" panose="00000400000000000000" pitchFamily="50" charset="0"/>
                <a:ea typeface="Calibri" panose="020F0502020204030204" pitchFamily="34" charset="0"/>
              </a:rPr>
              <a:t>Agent immediately contacts lead from anywhere </a:t>
            </a:r>
            <a:endParaRPr lang="en-US" sz="1200" dirty="0">
              <a:solidFill>
                <a:srgbClr val="414042"/>
              </a:solidFill>
              <a:latin typeface="Oakes" panose="00000400000000000000" pitchFamily="50" charset="0"/>
            </a:endParaRPr>
          </a:p>
        </p:txBody>
      </p:sp>
      <p:sp>
        <p:nvSpPr>
          <p:cNvPr id="18" name="Rectangle 17">
            <a:extLst>
              <a:ext uri="{FF2B5EF4-FFF2-40B4-BE49-F238E27FC236}">
                <a16:creationId xmlns:a16="http://schemas.microsoft.com/office/drawing/2014/main" id="{EA92606D-B09F-2C47-A5F8-E21387E267FB}"/>
              </a:ext>
            </a:extLst>
          </p:cNvPr>
          <p:cNvSpPr/>
          <p:nvPr/>
        </p:nvSpPr>
        <p:spPr>
          <a:xfrm>
            <a:off x="2847861" y="6522529"/>
            <a:ext cx="1443444" cy="646331"/>
          </a:xfrm>
          <a:prstGeom prst="rect">
            <a:avLst/>
          </a:prstGeom>
        </p:spPr>
        <p:txBody>
          <a:bodyPr wrap="square">
            <a:spAutoFit/>
          </a:bodyPr>
          <a:lstStyle/>
          <a:p>
            <a:pPr algn="ctr"/>
            <a:r>
              <a:rPr lang="en-US" sz="1200" dirty="0">
                <a:solidFill>
                  <a:srgbClr val="414042"/>
                </a:solidFill>
                <a:latin typeface="Oakes" panose="00000400000000000000" pitchFamily="50" charset="0"/>
                <a:ea typeface="Calibri" panose="020F0502020204030204" pitchFamily="34" charset="0"/>
              </a:rPr>
              <a:t>Software requires agent accountability </a:t>
            </a:r>
            <a:endParaRPr lang="en-US" sz="1200" dirty="0">
              <a:solidFill>
                <a:srgbClr val="414042"/>
              </a:solidFill>
              <a:latin typeface="Oakes" panose="00000400000000000000" pitchFamily="50" charset="0"/>
            </a:endParaRPr>
          </a:p>
        </p:txBody>
      </p:sp>
      <p:sp>
        <p:nvSpPr>
          <p:cNvPr id="19" name="Rectangle 18">
            <a:extLst>
              <a:ext uri="{FF2B5EF4-FFF2-40B4-BE49-F238E27FC236}">
                <a16:creationId xmlns:a16="http://schemas.microsoft.com/office/drawing/2014/main" id="{25BC4094-A488-F04C-BDCF-619292293EC4}"/>
              </a:ext>
            </a:extLst>
          </p:cNvPr>
          <p:cNvSpPr/>
          <p:nvPr/>
        </p:nvSpPr>
        <p:spPr>
          <a:xfrm>
            <a:off x="2289505" y="5242706"/>
            <a:ext cx="1880791" cy="646331"/>
          </a:xfrm>
          <a:prstGeom prst="rect">
            <a:avLst/>
          </a:prstGeom>
        </p:spPr>
        <p:txBody>
          <a:bodyPr wrap="square">
            <a:spAutoFit/>
          </a:bodyPr>
          <a:lstStyle/>
          <a:p>
            <a:pPr algn="ctr"/>
            <a:r>
              <a:rPr lang="en-US" sz="1200" dirty="0">
                <a:solidFill>
                  <a:srgbClr val="414042"/>
                </a:solidFill>
                <a:latin typeface="Oakes" panose="00000400000000000000" pitchFamily="50" charset="0"/>
                <a:ea typeface="Calibri" panose="020F0502020204030204" pitchFamily="34" charset="0"/>
              </a:rPr>
              <a:t>Managers and brokerage monitor all leads</a:t>
            </a:r>
            <a:endParaRPr lang="en-US" sz="1200" dirty="0">
              <a:solidFill>
                <a:srgbClr val="414042"/>
              </a:solidFill>
              <a:latin typeface="Oakes" panose="00000400000000000000" pitchFamily="50" charset="0"/>
            </a:endParaRPr>
          </a:p>
        </p:txBody>
      </p:sp>
    </p:spTree>
    <p:extLst>
      <p:ext uri="{BB962C8B-B14F-4D97-AF65-F5344CB8AC3E}">
        <p14:creationId xmlns:p14="http://schemas.microsoft.com/office/powerpoint/2010/main" val="751240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195577F7-BC6E-DB46-B575-5E5C919973B9}"/>
              </a:ext>
            </a:extLst>
          </p:cNvPr>
          <p:cNvSpPr txBox="1"/>
          <p:nvPr/>
        </p:nvSpPr>
        <p:spPr>
          <a:xfrm>
            <a:off x="1676400" y="2209800"/>
            <a:ext cx="5486400" cy="5244384"/>
          </a:xfrm>
          <a:prstGeom prst="rect">
            <a:avLst/>
          </a:prstGeom>
        </p:spPr>
        <p:txBody>
          <a:bodyPr vert="horz" wrap="square" lIns="0" tIns="12065" rIns="0" bIns="0" rtlCol="0">
            <a:spAutoFit/>
          </a:bodyPr>
          <a:lstStyle/>
          <a:p>
            <a:pPr lvl="0" defTabSz="320040">
              <a:spcAft>
                <a:spcPts val="600"/>
              </a:spcAft>
              <a:buClr>
                <a:schemeClr val="tx1"/>
              </a:buClr>
              <a:buSzPct val="150000"/>
            </a:pPr>
            <a:r>
              <a:rPr lang="en-US" sz="1600" b="1" dirty="0">
                <a:solidFill>
                  <a:schemeClr val="bg2"/>
                </a:solidFill>
                <a:latin typeface="Oakes" panose="00000400000000000000" pitchFamily="50" charset="0"/>
              </a:rPr>
              <a:t>1.	</a:t>
            </a:r>
            <a:r>
              <a:rPr lang="en-US" sz="1200" dirty="0">
                <a:solidFill>
                  <a:srgbClr val="414042"/>
                </a:solidFill>
                <a:latin typeface="Oakes" panose="00000400000000000000" pitchFamily="50" charset="0"/>
              </a:rPr>
              <a:t>Last year's tax bill</a:t>
            </a:r>
          </a:p>
          <a:p>
            <a:pPr lvl="0" defTabSz="320040">
              <a:spcAft>
                <a:spcPts val="600"/>
              </a:spcAft>
              <a:buClr>
                <a:schemeClr val="tx1"/>
              </a:buClr>
              <a:buSzPct val="150000"/>
            </a:pPr>
            <a:r>
              <a:rPr lang="en-US" sz="1600" b="1" dirty="0">
                <a:solidFill>
                  <a:schemeClr val="bg2"/>
                </a:solidFill>
                <a:latin typeface="Oakes" panose="00000400000000000000" pitchFamily="50" charset="0"/>
              </a:rPr>
              <a:t>2.	</a:t>
            </a:r>
            <a:r>
              <a:rPr lang="en-US" sz="1200" dirty="0">
                <a:solidFill>
                  <a:srgbClr val="414042"/>
                </a:solidFill>
                <a:latin typeface="Oakes" panose="00000400000000000000" pitchFamily="50" charset="0"/>
              </a:rPr>
              <a:t>Survey</a:t>
            </a:r>
          </a:p>
          <a:p>
            <a:pPr lvl="0" defTabSz="320040">
              <a:spcAft>
                <a:spcPts val="600"/>
              </a:spcAft>
              <a:buClr>
                <a:schemeClr val="tx1"/>
              </a:buClr>
              <a:buSzPct val="150000"/>
            </a:pPr>
            <a:r>
              <a:rPr lang="en-US" sz="1600" b="1" dirty="0">
                <a:solidFill>
                  <a:schemeClr val="bg2"/>
                </a:solidFill>
                <a:latin typeface="Oakes" panose="00000400000000000000" pitchFamily="50" charset="0"/>
              </a:rPr>
              <a:t>3.	</a:t>
            </a:r>
            <a:r>
              <a:rPr lang="en-US" sz="1200" dirty="0">
                <a:solidFill>
                  <a:srgbClr val="414042"/>
                </a:solidFill>
                <a:latin typeface="Oakes" panose="00000400000000000000" pitchFamily="50" charset="0"/>
              </a:rPr>
              <a:t>Account numbers for mortgage</a:t>
            </a:r>
          </a:p>
          <a:p>
            <a:pPr lvl="0" defTabSz="320040">
              <a:spcAft>
                <a:spcPts val="600"/>
              </a:spcAft>
              <a:buClr>
                <a:schemeClr val="tx1"/>
              </a:buClr>
              <a:buSzPct val="150000"/>
            </a:pPr>
            <a:r>
              <a:rPr lang="en-US" sz="1600" b="1" dirty="0">
                <a:solidFill>
                  <a:schemeClr val="bg2"/>
                </a:solidFill>
                <a:latin typeface="Oakes" panose="00000400000000000000" pitchFamily="50" charset="0"/>
              </a:rPr>
              <a:t>4.	</a:t>
            </a:r>
            <a:r>
              <a:rPr lang="en-US" sz="1200" dirty="0">
                <a:solidFill>
                  <a:srgbClr val="414042"/>
                </a:solidFill>
                <a:latin typeface="Oakes" panose="00000400000000000000" pitchFamily="50" charset="0"/>
              </a:rPr>
              <a:t>3 copies of the key to the front or main entrance door</a:t>
            </a:r>
          </a:p>
          <a:p>
            <a:pPr lvl="0" defTabSz="320040">
              <a:spcAft>
                <a:spcPts val="600"/>
              </a:spcAft>
              <a:buClr>
                <a:schemeClr val="tx1"/>
              </a:buClr>
              <a:buSzPct val="150000"/>
            </a:pPr>
            <a:r>
              <a:rPr lang="en-US" sz="1600" b="1" dirty="0">
                <a:solidFill>
                  <a:schemeClr val="bg2"/>
                </a:solidFill>
                <a:latin typeface="Oakes" panose="00000400000000000000" pitchFamily="50" charset="0"/>
              </a:rPr>
              <a:t>5.	</a:t>
            </a:r>
            <a:r>
              <a:rPr lang="en-US" sz="1200" dirty="0">
                <a:solidFill>
                  <a:srgbClr val="414042"/>
                </a:solidFill>
                <a:latin typeface="Oakes" panose="00000400000000000000" pitchFamily="50" charset="0"/>
              </a:rPr>
              <a:t>Invoices for repairs or improvements to the property</a:t>
            </a:r>
          </a:p>
          <a:p>
            <a:pPr lvl="0" defTabSz="320040">
              <a:spcAft>
                <a:spcPts val="600"/>
              </a:spcAft>
              <a:buClr>
                <a:schemeClr val="tx1"/>
              </a:buClr>
              <a:buSzPct val="150000"/>
            </a:pPr>
            <a:r>
              <a:rPr lang="en-US" sz="1600" b="1" dirty="0">
                <a:solidFill>
                  <a:schemeClr val="bg2"/>
                </a:solidFill>
                <a:latin typeface="Oakes" panose="00000400000000000000" pitchFamily="50" charset="0"/>
              </a:rPr>
              <a:t>6.	</a:t>
            </a:r>
            <a:r>
              <a:rPr lang="en-US" sz="1200" dirty="0">
                <a:solidFill>
                  <a:srgbClr val="414042"/>
                </a:solidFill>
                <a:latin typeface="Oakes" panose="00000400000000000000" pitchFamily="50" charset="0"/>
              </a:rPr>
              <a:t>A list of inclusions and exclusions in the sale</a:t>
            </a:r>
          </a:p>
          <a:p>
            <a:pPr lvl="0" defTabSz="320040">
              <a:spcAft>
                <a:spcPts val="600"/>
              </a:spcAft>
              <a:buClr>
                <a:schemeClr val="tx1"/>
              </a:buClr>
              <a:buSzPct val="150000"/>
            </a:pPr>
            <a:r>
              <a:rPr lang="en-US" sz="1600" b="1" dirty="0">
                <a:solidFill>
                  <a:schemeClr val="bg2"/>
                </a:solidFill>
                <a:latin typeface="Oakes" panose="00000400000000000000" pitchFamily="50" charset="0"/>
              </a:rPr>
              <a:t>7.	</a:t>
            </a:r>
            <a:r>
              <a:rPr lang="en-US" sz="1200" dirty="0">
                <a:solidFill>
                  <a:srgbClr val="414042"/>
                </a:solidFill>
                <a:latin typeface="Oakes" panose="00000400000000000000" pitchFamily="50" charset="0"/>
              </a:rPr>
              <a:t>Any interior or exterior pictures of the property</a:t>
            </a:r>
          </a:p>
          <a:p>
            <a:pPr lvl="0" defTabSz="320040">
              <a:spcAft>
                <a:spcPts val="600"/>
              </a:spcAft>
              <a:buClr>
                <a:schemeClr val="tx1"/>
              </a:buClr>
              <a:buSzPct val="150000"/>
            </a:pPr>
            <a:r>
              <a:rPr lang="en-US" sz="1600" b="1" dirty="0">
                <a:solidFill>
                  <a:schemeClr val="bg2"/>
                </a:solidFill>
                <a:latin typeface="Oakes" panose="00000400000000000000" pitchFamily="50" charset="0"/>
              </a:rPr>
              <a:t>8.</a:t>
            </a:r>
            <a:r>
              <a:rPr lang="en-US" sz="1600" dirty="0">
                <a:solidFill>
                  <a:schemeClr val="bg2"/>
                </a:solidFill>
                <a:latin typeface="Oakes" panose="00000400000000000000" pitchFamily="50" charset="0"/>
              </a:rPr>
              <a:t>	</a:t>
            </a:r>
            <a:r>
              <a:rPr lang="en-US" sz="1200" dirty="0">
                <a:solidFill>
                  <a:srgbClr val="414042"/>
                </a:solidFill>
                <a:latin typeface="Oakes" panose="00000400000000000000" pitchFamily="50" charset="0"/>
              </a:rPr>
              <a:t>Declarations/covenants/deed restrictions (if applicable)</a:t>
            </a:r>
          </a:p>
          <a:p>
            <a:pPr lvl="0" defTabSz="320040">
              <a:spcAft>
                <a:spcPts val="600"/>
              </a:spcAft>
              <a:buClr>
                <a:schemeClr val="tx1"/>
              </a:buClr>
              <a:buSzPct val="150000"/>
            </a:pPr>
            <a:r>
              <a:rPr lang="en-US" sz="1600" b="1" dirty="0">
                <a:solidFill>
                  <a:schemeClr val="bg2"/>
                </a:solidFill>
                <a:latin typeface="Oakes" panose="00000400000000000000" pitchFamily="50" charset="0"/>
              </a:rPr>
              <a:t>9.</a:t>
            </a:r>
            <a:r>
              <a:rPr lang="en-US" sz="1600" dirty="0">
                <a:solidFill>
                  <a:schemeClr val="bg2"/>
                </a:solidFill>
                <a:latin typeface="Oakes" panose="00000400000000000000" pitchFamily="50" charset="0"/>
              </a:rPr>
              <a:t>	</a:t>
            </a:r>
            <a:r>
              <a:rPr lang="en-US" sz="1200" dirty="0">
                <a:solidFill>
                  <a:srgbClr val="414042"/>
                </a:solidFill>
                <a:latin typeface="Oakes" panose="00000400000000000000" pitchFamily="50" charset="0"/>
              </a:rPr>
              <a:t>Utility bills, actual monthly costs or monthly budget</a:t>
            </a:r>
          </a:p>
          <a:p>
            <a:pPr lvl="0" defTabSz="320040">
              <a:spcAft>
                <a:spcPts val="600"/>
              </a:spcAft>
              <a:buClr>
                <a:schemeClr val="tx1"/>
              </a:buClr>
              <a:buSzPct val="150000"/>
            </a:pPr>
            <a:r>
              <a:rPr lang="en-US" sz="1600" b="1" dirty="0">
                <a:solidFill>
                  <a:schemeClr val="bg2"/>
                </a:solidFill>
                <a:latin typeface="Oakes" panose="00000400000000000000" pitchFamily="50" charset="0"/>
              </a:rPr>
              <a:t>10.	</a:t>
            </a:r>
            <a:r>
              <a:rPr lang="en-US" sz="1200" dirty="0">
                <a:solidFill>
                  <a:srgbClr val="414042"/>
                </a:solidFill>
                <a:latin typeface="Oakes" panose="00000400000000000000" pitchFamily="50" charset="0"/>
              </a:rPr>
              <a:t>Information on special assessments (if applicable)</a:t>
            </a:r>
          </a:p>
          <a:p>
            <a:pPr lvl="0" defTabSz="320040">
              <a:spcAft>
                <a:spcPts val="600"/>
              </a:spcAft>
              <a:buClr>
                <a:schemeClr val="tx1"/>
              </a:buClr>
              <a:buSzPct val="150000"/>
            </a:pPr>
            <a:r>
              <a:rPr lang="en-US" sz="1600" b="1" dirty="0">
                <a:solidFill>
                  <a:schemeClr val="bg2"/>
                </a:solidFill>
                <a:latin typeface="Oakes" panose="00000400000000000000" pitchFamily="50" charset="0"/>
              </a:rPr>
              <a:t>11.	</a:t>
            </a:r>
            <a:r>
              <a:rPr lang="en-US" sz="1200" dirty="0">
                <a:solidFill>
                  <a:srgbClr val="414042"/>
                </a:solidFill>
                <a:latin typeface="Oakes" panose="00000400000000000000" pitchFamily="50" charset="0"/>
              </a:rPr>
              <a:t>Homeowners/Condominium association information (if applicable)</a:t>
            </a:r>
          </a:p>
          <a:p>
            <a:pPr marL="720090" lvl="1" indent="-262890">
              <a:spcAft>
                <a:spcPts val="600"/>
              </a:spcAft>
              <a:buClr>
                <a:schemeClr val="tx1"/>
              </a:buClr>
              <a:buSzPct val="150000"/>
              <a:buFont typeface="Courier New" panose="02070309020205020404" pitchFamily="49" charset="0"/>
              <a:buChar char="o"/>
            </a:pPr>
            <a:r>
              <a:rPr lang="en-US" sz="1200" dirty="0">
                <a:solidFill>
                  <a:srgbClr val="414042"/>
                </a:solidFill>
                <a:latin typeface="Oakes" panose="00000400000000000000" pitchFamily="50" charset="0"/>
              </a:rPr>
              <a:t>Amount</a:t>
            </a:r>
          </a:p>
          <a:p>
            <a:pPr marL="720090" lvl="1" indent="-262890">
              <a:spcAft>
                <a:spcPts val="600"/>
              </a:spcAft>
              <a:buClr>
                <a:schemeClr val="tx1"/>
              </a:buClr>
              <a:buSzPct val="150000"/>
              <a:buFont typeface="Courier New" panose="02070309020205020404" pitchFamily="49" charset="0"/>
              <a:buChar char="o"/>
            </a:pPr>
            <a:r>
              <a:rPr lang="en-US" sz="1200" dirty="0">
                <a:solidFill>
                  <a:srgbClr val="414042"/>
                </a:solidFill>
                <a:latin typeface="Oakes" panose="00000400000000000000" pitchFamily="50" charset="0"/>
              </a:rPr>
              <a:t>Company</a:t>
            </a:r>
          </a:p>
          <a:p>
            <a:pPr marL="720090" lvl="1" indent="-262890">
              <a:spcAft>
                <a:spcPts val="600"/>
              </a:spcAft>
              <a:buClr>
                <a:schemeClr val="tx1"/>
              </a:buClr>
              <a:buSzPct val="150000"/>
              <a:buFont typeface="Courier New" panose="02070309020205020404" pitchFamily="49" charset="0"/>
              <a:buChar char="o"/>
            </a:pPr>
            <a:r>
              <a:rPr lang="en-US" sz="1200" dirty="0">
                <a:solidFill>
                  <a:srgbClr val="414042"/>
                </a:solidFill>
                <a:latin typeface="Oakes" panose="00000400000000000000" pitchFamily="50" charset="0"/>
              </a:rPr>
              <a:t>Address</a:t>
            </a:r>
          </a:p>
          <a:p>
            <a:pPr marL="720090" lvl="1" indent="-262890">
              <a:spcAft>
                <a:spcPts val="600"/>
              </a:spcAft>
              <a:buClr>
                <a:schemeClr val="tx1"/>
              </a:buClr>
              <a:buSzPct val="150000"/>
              <a:buFont typeface="Courier New" panose="02070309020205020404" pitchFamily="49" charset="0"/>
              <a:buChar char="o"/>
            </a:pPr>
            <a:r>
              <a:rPr lang="en-US" sz="1200" dirty="0">
                <a:solidFill>
                  <a:srgbClr val="414042"/>
                </a:solidFill>
                <a:latin typeface="Oakes" panose="00000400000000000000" pitchFamily="50" charset="0"/>
              </a:rPr>
              <a:t>Contact name</a:t>
            </a:r>
          </a:p>
          <a:p>
            <a:pPr marL="720090" lvl="1" indent="-262890">
              <a:spcAft>
                <a:spcPts val="600"/>
              </a:spcAft>
              <a:buClr>
                <a:schemeClr val="tx1"/>
              </a:buClr>
              <a:buSzPct val="150000"/>
              <a:buFont typeface="Courier New" panose="02070309020205020404" pitchFamily="49" charset="0"/>
              <a:buChar char="o"/>
            </a:pPr>
            <a:r>
              <a:rPr lang="en-US" sz="1200" dirty="0">
                <a:solidFill>
                  <a:srgbClr val="414042"/>
                </a:solidFill>
                <a:latin typeface="Oakes" panose="00000400000000000000" pitchFamily="50" charset="0"/>
              </a:rPr>
              <a:t>Phone number</a:t>
            </a:r>
          </a:p>
          <a:p>
            <a:pPr lvl="1">
              <a:spcAft>
                <a:spcPts val="600"/>
              </a:spcAft>
              <a:buSzPct val="150000"/>
            </a:pPr>
            <a:endParaRPr lang="en-US" sz="1200" dirty="0">
              <a:latin typeface="Oakes" panose="00000400000000000000" pitchFamily="50" charset="0"/>
            </a:endParaRPr>
          </a:p>
        </p:txBody>
      </p:sp>
      <p:sp>
        <p:nvSpPr>
          <p:cNvPr id="7" name="Text Placeholder 6">
            <a:extLst>
              <a:ext uri="{FF2B5EF4-FFF2-40B4-BE49-F238E27FC236}">
                <a16:creationId xmlns:a16="http://schemas.microsoft.com/office/drawing/2014/main" id="{9C3D1BF1-7105-1C4E-832D-FC1EEBB11565}"/>
              </a:ext>
            </a:extLst>
          </p:cNvPr>
          <p:cNvSpPr>
            <a:spLocks noGrp="1"/>
          </p:cNvSpPr>
          <p:nvPr>
            <p:ph type="body" sz="quarter" idx="13"/>
          </p:nvPr>
        </p:nvSpPr>
        <p:spPr/>
        <p:txBody>
          <a:bodyPr anchor="b"/>
          <a:lstStyle/>
          <a:p>
            <a:r>
              <a:rPr lang="en-US" sz="1800" dirty="0">
                <a:latin typeface="Typold" panose="020B0004030204060B03" pitchFamily="34" charset="0"/>
                <a:ea typeface="Typold" panose="020B0004030204060B03" pitchFamily="34" charset="0"/>
              </a:rPr>
              <a:t>11 THINGS YOU NEED TO LIST YOUR PROPERTY </a:t>
            </a:r>
            <a:endParaRPr lang="en-US" sz="1800" dirty="0">
              <a:latin typeface="Typold" panose="020B0004030204060B03" pitchFamily="34" charset="0"/>
              <a:ea typeface="Typold" panose="020B0004030204060B03" pitchFamily="34" charset="0"/>
              <a:cs typeface="Arial" panose="020B0604020202020204" pitchFamily="34" charset="0"/>
            </a:endParaRPr>
          </a:p>
        </p:txBody>
      </p:sp>
    </p:spTree>
    <p:extLst>
      <p:ext uri="{BB962C8B-B14F-4D97-AF65-F5344CB8AC3E}">
        <p14:creationId xmlns:p14="http://schemas.microsoft.com/office/powerpoint/2010/main" val="140202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75F5C7B8-5224-3F42-8706-EDFCD386C831}"/>
              </a:ext>
            </a:extLst>
          </p:cNvPr>
          <p:cNvSpPr/>
          <p:nvPr/>
        </p:nvSpPr>
        <p:spPr>
          <a:xfrm>
            <a:off x="876789" y="7798255"/>
            <a:ext cx="6033135" cy="0"/>
          </a:xfrm>
          <a:custGeom>
            <a:avLst/>
            <a:gdLst/>
            <a:ahLst/>
            <a:cxnLst/>
            <a:rect l="l" t="t" r="r" b="b"/>
            <a:pathLst>
              <a:path w="6033134">
                <a:moveTo>
                  <a:pt x="0" y="0"/>
                </a:moveTo>
                <a:lnTo>
                  <a:pt x="6032538" y="0"/>
                </a:lnTo>
              </a:path>
            </a:pathLst>
          </a:custGeom>
          <a:ln w="6102">
            <a:solidFill>
              <a:srgbClr val="000000"/>
            </a:solidFill>
          </a:ln>
        </p:spPr>
        <p:txBody>
          <a:bodyPr wrap="square" lIns="0" tIns="0" rIns="0" bIns="0" rtlCol="0"/>
          <a:lstStyle/>
          <a:p>
            <a:endParaRPr/>
          </a:p>
        </p:txBody>
      </p:sp>
      <p:sp>
        <p:nvSpPr>
          <p:cNvPr id="7" name="object 6">
            <a:extLst>
              <a:ext uri="{FF2B5EF4-FFF2-40B4-BE49-F238E27FC236}">
                <a16:creationId xmlns:a16="http://schemas.microsoft.com/office/drawing/2014/main" id="{DEBE0CDE-B24A-2449-8EF0-1F53EF8315D4}"/>
              </a:ext>
            </a:extLst>
          </p:cNvPr>
          <p:cNvSpPr/>
          <p:nvPr/>
        </p:nvSpPr>
        <p:spPr>
          <a:xfrm>
            <a:off x="876789" y="8043637"/>
            <a:ext cx="6033135" cy="0"/>
          </a:xfrm>
          <a:custGeom>
            <a:avLst/>
            <a:gdLst/>
            <a:ahLst/>
            <a:cxnLst/>
            <a:rect l="l" t="t" r="r" b="b"/>
            <a:pathLst>
              <a:path w="6033134">
                <a:moveTo>
                  <a:pt x="0" y="0"/>
                </a:moveTo>
                <a:lnTo>
                  <a:pt x="6032538" y="0"/>
                </a:lnTo>
              </a:path>
            </a:pathLst>
          </a:custGeom>
          <a:ln w="3175">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564E1988-09F7-7D4E-9B50-CEB902D7818A}"/>
              </a:ext>
            </a:extLst>
          </p:cNvPr>
          <p:cNvSpPr/>
          <p:nvPr/>
        </p:nvSpPr>
        <p:spPr>
          <a:xfrm>
            <a:off x="876789" y="8289019"/>
            <a:ext cx="6033135" cy="0"/>
          </a:xfrm>
          <a:custGeom>
            <a:avLst/>
            <a:gdLst/>
            <a:ahLst/>
            <a:cxnLst/>
            <a:rect l="l" t="t" r="r" b="b"/>
            <a:pathLst>
              <a:path w="6033134">
                <a:moveTo>
                  <a:pt x="0" y="0"/>
                </a:moveTo>
                <a:lnTo>
                  <a:pt x="6032538" y="0"/>
                </a:lnTo>
              </a:path>
            </a:pathLst>
          </a:custGeom>
          <a:ln w="3175">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60F29052-2FAD-4845-A632-59A21B834CA8}"/>
              </a:ext>
            </a:extLst>
          </p:cNvPr>
          <p:cNvSpPr/>
          <p:nvPr/>
        </p:nvSpPr>
        <p:spPr>
          <a:xfrm>
            <a:off x="864578" y="8534400"/>
            <a:ext cx="6045200" cy="0"/>
          </a:xfrm>
          <a:custGeom>
            <a:avLst/>
            <a:gdLst/>
            <a:ahLst/>
            <a:cxnLst/>
            <a:rect l="l" t="t" r="r" b="b"/>
            <a:pathLst>
              <a:path w="6045200">
                <a:moveTo>
                  <a:pt x="0" y="0"/>
                </a:moveTo>
                <a:lnTo>
                  <a:pt x="6044750" y="0"/>
                </a:lnTo>
              </a:path>
            </a:pathLst>
          </a:custGeom>
          <a:ln w="6102">
            <a:solidFill>
              <a:srgbClr val="00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59BFA1E6-4F52-954D-8FC2-4941EE70A51E}"/>
              </a:ext>
            </a:extLst>
          </p:cNvPr>
          <p:cNvSpPr txBox="1"/>
          <p:nvPr/>
        </p:nvSpPr>
        <p:spPr>
          <a:xfrm>
            <a:off x="1338211" y="1066800"/>
            <a:ext cx="5085080" cy="307975"/>
          </a:xfrm>
          <a:prstGeom prst="rect">
            <a:avLst/>
          </a:prstGeom>
        </p:spPr>
        <p:txBody>
          <a:bodyPr vert="horz" wrap="square" lIns="0" tIns="12700" rIns="0" bIns="0" rtlCol="0">
            <a:spAutoFit/>
          </a:bodyPr>
          <a:lstStyle/>
          <a:p>
            <a:pPr marL="12700">
              <a:lnSpc>
                <a:spcPct val="100000"/>
              </a:lnSpc>
              <a:spcBef>
                <a:spcPts val="100"/>
              </a:spcBef>
            </a:pPr>
            <a:r>
              <a:rPr sz="1850" b="1" spc="15" dirty="0">
                <a:solidFill>
                  <a:srgbClr val="414042"/>
                </a:solidFill>
                <a:latin typeface="Typold" panose="020B0004030204060B03" pitchFamily="34" charset="0"/>
                <a:ea typeface="Typold" panose="020B0004030204060B03" pitchFamily="34" charset="0"/>
                <a:cs typeface="Arial"/>
              </a:rPr>
              <a:t>SELLER </a:t>
            </a:r>
            <a:r>
              <a:rPr sz="1850" b="1" spc="60" dirty="0">
                <a:solidFill>
                  <a:srgbClr val="414042"/>
                </a:solidFill>
                <a:latin typeface="Typold" panose="020B0004030204060B03" pitchFamily="34" charset="0"/>
                <a:ea typeface="Typold" panose="020B0004030204060B03" pitchFamily="34" charset="0"/>
                <a:cs typeface="Arial"/>
              </a:rPr>
              <a:t>SERVICE</a:t>
            </a:r>
            <a:r>
              <a:rPr sz="1850" b="1" spc="-150" dirty="0">
                <a:solidFill>
                  <a:srgbClr val="414042"/>
                </a:solidFill>
                <a:latin typeface="Typold" panose="020B0004030204060B03" pitchFamily="34" charset="0"/>
                <a:ea typeface="Typold" panose="020B0004030204060B03" pitchFamily="34" charset="0"/>
                <a:cs typeface="Arial"/>
              </a:rPr>
              <a:t> </a:t>
            </a:r>
            <a:r>
              <a:rPr sz="1850" b="1" spc="50" dirty="0">
                <a:solidFill>
                  <a:srgbClr val="414042"/>
                </a:solidFill>
                <a:latin typeface="Typold" panose="020B0004030204060B03" pitchFamily="34" charset="0"/>
                <a:ea typeface="Typold" panose="020B0004030204060B03" pitchFamily="34" charset="0"/>
                <a:cs typeface="Arial"/>
              </a:rPr>
              <a:t>PLEDGE</a:t>
            </a:r>
            <a:r>
              <a:rPr sz="1850" b="1" spc="50" baseline="30000" dirty="0">
                <a:solidFill>
                  <a:srgbClr val="414042"/>
                </a:solidFill>
                <a:latin typeface="Typold" panose="020B0004030204060B03" pitchFamily="34" charset="0"/>
                <a:ea typeface="Typold" panose="020B0004030204060B03" pitchFamily="34" charset="0"/>
                <a:cs typeface="Arial"/>
              </a:rPr>
              <a:t>®</a:t>
            </a:r>
            <a:r>
              <a:rPr lang="en-US" sz="1850" b="1" spc="50" dirty="0">
                <a:solidFill>
                  <a:srgbClr val="414042"/>
                </a:solidFill>
                <a:latin typeface="Typold" panose="020B0004030204060B03" pitchFamily="34" charset="0"/>
                <a:ea typeface="Typold" panose="020B0004030204060B03" pitchFamily="34" charset="0"/>
                <a:cs typeface="Arial"/>
              </a:rPr>
              <a:t> </a:t>
            </a:r>
            <a:r>
              <a:rPr sz="1850" b="1" spc="50" dirty="0">
                <a:solidFill>
                  <a:srgbClr val="414042"/>
                </a:solidFill>
                <a:latin typeface="Typold" panose="020B0004030204060B03" pitchFamily="34" charset="0"/>
                <a:ea typeface="Typold" panose="020B0004030204060B03" pitchFamily="34" charset="0"/>
                <a:cs typeface="Arial"/>
              </a:rPr>
              <a:t>CERTIFICATE</a:t>
            </a:r>
            <a:endParaRPr sz="1850" dirty="0">
              <a:solidFill>
                <a:srgbClr val="414042"/>
              </a:solidFill>
              <a:latin typeface="Typold" panose="020B0004030204060B03" pitchFamily="34" charset="0"/>
              <a:ea typeface="Typold" panose="020B0004030204060B03" pitchFamily="34" charset="0"/>
              <a:cs typeface="Arial"/>
            </a:endParaRPr>
          </a:p>
        </p:txBody>
      </p:sp>
      <p:sp>
        <p:nvSpPr>
          <p:cNvPr id="13" name="object 12">
            <a:extLst>
              <a:ext uri="{FF2B5EF4-FFF2-40B4-BE49-F238E27FC236}">
                <a16:creationId xmlns:a16="http://schemas.microsoft.com/office/drawing/2014/main" id="{3FB602A7-CEB2-C247-A4BD-7ECCDE1F54D3}"/>
              </a:ext>
            </a:extLst>
          </p:cNvPr>
          <p:cNvSpPr txBox="1"/>
          <p:nvPr/>
        </p:nvSpPr>
        <p:spPr>
          <a:xfrm>
            <a:off x="755993" y="1574298"/>
            <a:ext cx="6153785" cy="7012497"/>
          </a:xfrm>
          <a:prstGeom prst="rect">
            <a:avLst/>
          </a:prstGeom>
        </p:spPr>
        <p:txBody>
          <a:bodyPr vert="horz" wrap="square" lIns="0" tIns="15875" rIns="0" bIns="0" rtlCol="0">
            <a:spAutoFit/>
          </a:bodyPr>
          <a:lstStyle/>
          <a:p>
            <a:pPr marL="183515" marR="52705" indent="635" algn="just">
              <a:lnSpc>
                <a:spcPct val="109400"/>
              </a:lnSpc>
              <a:spcBef>
                <a:spcPts val="125"/>
              </a:spcBef>
            </a:pPr>
            <a:r>
              <a:rPr sz="750" spc="15" dirty="0">
                <a:solidFill>
                  <a:srgbClr val="414042"/>
                </a:solidFill>
                <a:latin typeface="Oakes" panose="00000400000000000000" pitchFamily="50" charset="0"/>
                <a:cs typeface="Arial"/>
              </a:rPr>
              <a:t>As an </a:t>
            </a:r>
            <a:r>
              <a:rPr sz="750" spc="5" dirty="0">
                <a:solidFill>
                  <a:srgbClr val="414042"/>
                </a:solidFill>
                <a:latin typeface="Oakes" panose="00000400000000000000" pitchFamily="50" charset="0"/>
                <a:cs typeface="Arial"/>
              </a:rPr>
              <a:t>independently </a:t>
            </a:r>
            <a:r>
              <a:rPr sz="750" spc="15" dirty="0">
                <a:solidFill>
                  <a:srgbClr val="414042"/>
                </a:solidFill>
                <a:latin typeface="Oakes" panose="00000400000000000000" pitchFamily="50" charset="0"/>
                <a:cs typeface="Arial"/>
              </a:rPr>
              <a:t>owned </a:t>
            </a:r>
            <a:r>
              <a:rPr sz="750" spc="25" dirty="0">
                <a:solidFill>
                  <a:srgbClr val="414042"/>
                </a:solidFill>
                <a:latin typeface="Oakes" panose="00000400000000000000" pitchFamily="50" charset="0"/>
                <a:cs typeface="Arial"/>
              </a:rPr>
              <a:t>and </a:t>
            </a:r>
            <a:r>
              <a:rPr sz="750" spc="5" dirty="0">
                <a:solidFill>
                  <a:srgbClr val="414042"/>
                </a:solidFill>
                <a:latin typeface="Oakes" panose="00000400000000000000" pitchFamily="50" charset="0"/>
                <a:cs typeface="Arial"/>
              </a:rPr>
              <a:t>operated </a:t>
            </a:r>
            <a:r>
              <a:rPr sz="750" spc="15" dirty="0">
                <a:solidFill>
                  <a:srgbClr val="414042"/>
                </a:solidFill>
                <a:latin typeface="Oakes" panose="00000400000000000000" pitchFamily="50" charset="0"/>
                <a:cs typeface="Arial"/>
              </a:rPr>
              <a:t>CENTURY </a:t>
            </a:r>
            <a:r>
              <a:rPr sz="750" spc="-50" dirty="0">
                <a:solidFill>
                  <a:srgbClr val="414042"/>
                </a:solidFill>
                <a:latin typeface="Oakes" panose="00000400000000000000" pitchFamily="50" charset="0"/>
                <a:cs typeface="Arial"/>
              </a:rPr>
              <a:t>21</a:t>
            </a:r>
            <a:r>
              <a:rPr sz="750" spc="-50" baseline="30000" dirty="0">
                <a:solidFill>
                  <a:srgbClr val="414042"/>
                </a:solidFill>
                <a:latin typeface="Oakes" panose="00000400000000000000" pitchFamily="50" charset="0"/>
                <a:cs typeface="Arial"/>
              </a:rPr>
              <a:t>®</a:t>
            </a:r>
            <a:r>
              <a:rPr sz="750" spc="-50"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office, </a:t>
            </a:r>
            <a:r>
              <a:rPr sz="750" spc="40" dirty="0">
                <a:solidFill>
                  <a:srgbClr val="414042"/>
                </a:solidFill>
                <a:latin typeface="Oakes" panose="00000400000000000000" pitchFamily="50" charset="0"/>
                <a:cs typeface="Arial"/>
              </a:rPr>
              <a:t>we </a:t>
            </a:r>
            <a:r>
              <a:rPr sz="750" spc="25" dirty="0">
                <a:solidFill>
                  <a:srgbClr val="414042"/>
                </a:solidFill>
                <a:latin typeface="Oakes" panose="00000400000000000000" pitchFamily="50" charset="0"/>
                <a:cs typeface="Arial"/>
              </a:rPr>
              <a:t>are </a:t>
            </a:r>
            <a:r>
              <a:rPr sz="750" spc="5" dirty="0">
                <a:solidFill>
                  <a:srgbClr val="414042"/>
                </a:solidFill>
                <a:latin typeface="Oakes" panose="00000400000000000000" pitchFamily="50" charset="0"/>
                <a:cs typeface="Arial"/>
              </a:rPr>
              <a:t>dedicated </a:t>
            </a:r>
            <a:r>
              <a:rPr sz="750" spc="25" dirty="0">
                <a:solidFill>
                  <a:srgbClr val="414042"/>
                </a:solidFill>
                <a:latin typeface="Oakes" panose="00000400000000000000" pitchFamily="50" charset="0"/>
                <a:cs typeface="Arial"/>
              </a:rPr>
              <a:t>to </a:t>
            </a:r>
            <a:r>
              <a:rPr sz="750" spc="10" dirty="0">
                <a:solidFill>
                  <a:srgbClr val="414042"/>
                </a:solidFill>
                <a:latin typeface="Oakes" panose="00000400000000000000" pitchFamily="50" charset="0"/>
                <a:cs typeface="Arial"/>
              </a:rPr>
              <a:t>providing </a:t>
            </a:r>
            <a:r>
              <a:rPr sz="750" spc="25" dirty="0">
                <a:solidFill>
                  <a:srgbClr val="414042"/>
                </a:solidFill>
                <a:latin typeface="Oakes" panose="00000400000000000000" pitchFamily="50" charset="0"/>
                <a:cs typeface="Arial"/>
              </a:rPr>
              <a:t>you </a:t>
            </a:r>
            <a:r>
              <a:rPr sz="750" spc="10" dirty="0">
                <a:solidFill>
                  <a:srgbClr val="414042"/>
                </a:solidFill>
                <a:latin typeface="Oakes" panose="00000400000000000000" pitchFamily="50" charset="0"/>
                <a:cs typeface="Arial"/>
              </a:rPr>
              <a:t>with </a:t>
            </a:r>
            <a:r>
              <a:rPr sz="750" spc="15" dirty="0">
                <a:solidFill>
                  <a:srgbClr val="414042"/>
                </a:solidFill>
                <a:latin typeface="Oakes" panose="00000400000000000000" pitchFamily="50" charset="0"/>
                <a:cs typeface="Arial"/>
              </a:rPr>
              <a:t>service </a:t>
            </a:r>
            <a:r>
              <a:rPr sz="750" spc="10" dirty="0">
                <a:solidFill>
                  <a:srgbClr val="414042"/>
                </a:solidFill>
                <a:latin typeface="Oakes" panose="00000400000000000000" pitchFamily="50" charset="0"/>
                <a:cs typeface="Arial"/>
              </a:rPr>
              <a:t>that is professional,  </a:t>
            </a:r>
            <a:r>
              <a:rPr sz="750" spc="15" dirty="0">
                <a:solidFill>
                  <a:srgbClr val="414042"/>
                </a:solidFill>
                <a:latin typeface="Oakes" panose="00000400000000000000" pitchFamily="50" charset="0"/>
                <a:cs typeface="Arial"/>
              </a:rPr>
              <a:t>courteous </a:t>
            </a:r>
            <a:r>
              <a:rPr sz="750" spc="25" dirty="0">
                <a:solidFill>
                  <a:srgbClr val="414042"/>
                </a:solidFill>
                <a:latin typeface="Oakes" panose="00000400000000000000" pitchFamily="50" charset="0"/>
                <a:cs typeface="Arial"/>
              </a:rPr>
              <a:t>and </a:t>
            </a:r>
            <a:r>
              <a:rPr sz="750" spc="15" dirty="0">
                <a:solidFill>
                  <a:srgbClr val="414042"/>
                </a:solidFill>
                <a:latin typeface="Oakes" panose="00000400000000000000" pitchFamily="50" charset="0"/>
                <a:cs typeface="Arial"/>
              </a:rPr>
              <a:t>responsive </a:t>
            </a:r>
            <a:r>
              <a:rPr sz="750" spc="10" dirty="0">
                <a:solidFill>
                  <a:srgbClr val="414042"/>
                </a:solidFill>
                <a:latin typeface="Oakes" panose="00000400000000000000" pitchFamily="50" charset="0"/>
                <a:cs typeface="Arial"/>
              </a:rPr>
              <a:t>in helping </a:t>
            </a:r>
            <a:r>
              <a:rPr sz="750" spc="25" dirty="0">
                <a:solidFill>
                  <a:srgbClr val="414042"/>
                </a:solidFill>
                <a:latin typeface="Oakes" panose="00000400000000000000" pitchFamily="50" charset="0"/>
                <a:cs typeface="Arial"/>
              </a:rPr>
              <a:t>you </a:t>
            </a:r>
            <a:r>
              <a:rPr sz="750" spc="15" dirty="0">
                <a:solidFill>
                  <a:srgbClr val="414042"/>
                </a:solidFill>
                <a:latin typeface="Oakes" panose="00000400000000000000" pitchFamily="50" charset="0"/>
                <a:cs typeface="Arial"/>
              </a:rPr>
              <a:t>market </a:t>
            </a:r>
            <a:r>
              <a:rPr sz="750" spc="10" dirty="0">
                <a:solidFill>
                  <a:srgbClr val="414042"/>
                </a:solidFill>
                <a:latin typeface="Oakes" panose="00000400000000000000" pitchFamily="50" charset="0"/>
                <a:cs typeface="Arial"/>
              </a:rPr>
              <a:t>your property. </a:t>
            </a:r>
            <a:r>
              <a:rPr sz="750" spc="25" dirty="0">
                <a:solidFill>
                  <a:srgbClr val="414042"/>
                </a:solidFill>
                <a:latin typeface="Oakes" panose="00000400000000000000" pitchFamily="50" charset="0"/>
                <a:cs typeface="Arial"/>
              </a:rPr>
              <a:t>To </a:t>
            </a:r>
            <a:r>
              <a:rPr sz="750" spc="0" dirty="0">
                <a:solidFill>
                  <a:srgbClr val="414042"/>
                </a:solidFill>
                <a:latin typeface="Oakes" panose="00000400000000000000" pitchFamily="50" charset="0"/>
                <a:cs typeface="Arial"/>
              </a:rPr>
              <a:t>fulfill </a:t>
            </a:r>
            <a:r>
              <a:rPr sz="750" spc="15" dirty="0">
                <a:solidFill>
                  <a:srgbClr val="414042"/>
                </a:solidFill>
                <a:latin typeface="Oakes" panose="00000400000000000000" pitchFamily="50" charset="0"/>
                <a:cs typeface="Arial"/>
              </a:rPr>
              <a:t>this </a:t>
            </a:r>
            <a:r>
              <a:rPr sz="750" spc="25" dirty="0">
                <a:solidFill>
                  <a:srgbClr val="414042"/>
                </a:solidFill>
                <a:latin typeface="Oakes" panose="00000400000000000000" pitchFamily="50" charset="0"/>
                <a:cs typeface="Arial"/>
              </a:rPr>
              <a:t>commitment, we </a:t>
            </a:r>
            <a:r>
              <a:rPr sz="750" spc="10" dirty="0">
                <a:solidFill>
                  <a:srgbClr val="414042"/>
                </a:solidFill>
                <a:latin typeface="Oakes" panose="00000400000000000000" pitchFamily="50" charset="0"/>
                <a:cs typeface="Arial"/>
              </a:rPr>
              <a:t>agree </a:t>
            </a:r>
            <a:r>
              <a:rPr sz="750" spc="25" dirty="0">
                <a:solidFill>
                  <a:srgbClr val="414042"/>
                </a:solidFill>
                <a:latin typeface="Oakes" panose="00000400000000000000" pitchFamily="50" charset="0"/>
                <a:cs typeface="Arial"/>
              </a:rPr>
              <a:t>to </a:t>
            </a:r>
            <a:r>
              <a:rPr sz="750" spc="10" dirty="0">
                <a:solidFill>
                  <a:srgbClr val="414042"/>
                </a:solidFill>
                <a:latin typeface="Oakes" panose="00000400000000000000" pitchFamily="50" charset="0"/>
                <a:cs typeface="Arial"/>
              </a:rPr>
              <a:t>provide </a:t>
            </a:r>
            <a:r>
              <a:rPr sz="750" spc="25" dirty="0">
                <a:solidFill>
                  <a:srgbClr val="414042"/>
                </a:solidFill>
                <a:latin typeface="Oakes" panose="00000400000000000000" pitchFamily="50" charset="0"/>
                <a:cs typeface="Arial"/>
              </a:rPr>
              <a:t>you </a:t>
            </a:r>
            <a:r>
              <a:rPr sz="750" spc="10" dirty="0">
                <a:solidFill>
                  <a:srgbClr val="414042"/>
                </a:solidFill>
                <a:latin typeface="Oakes" panose="00000400000000000000" pitchFamily="50" charset="0"/>
                <a:cs typeface="Arial"/>
              </a:rPr>
              <a:t>with </a:t>
            </a:r>
            <a:r>
              <a:rPr sz="750" spc="25" dirty="0">
                <a:solidFill>
                  <a:srgbClr val="414042"/>
                </a:solidFill>
                <a:latin typeface="Oakes" panose="00000400000000000000" pitchFamily="50" charset="0"/>
                <a:cs typeface="Arial"/>
              </a:rPr>
              <a:t>the </a:t>
            </a:r>
            <a:r>
              <a:rPr sz="750" spc="5" dirty="0">
                <a:solidFill>
                  <a:srgbClr val="414042"/>
                </a:solidFill>
                <a:latin typeface="Oakes" panose="00000400000000000000" pitchFamily="50" charset="0"/>
                <a:cs typeface="Arial"/>
              </a:rPr>
              <a:t>following  </a:t>
            </a:r>
            <a:r>
              <a:rPr sz="750" spc="10" dirty="0">
                <a:solidFill>
                  <a:srgbClr val="414042"/>
                </a:solidFill>
                <a:latin typeface="Oakes" panose="00000400000000000000" pitchFamily="50" charset="0"/>
                <a:cs typeface="Arial"/>
              </a:rPr>
              <a:t>services:</a:t>
            </a:r>
            <a:endParaRPr sz="750" dirty="0">
              <a:solidFill>
                <a:srgbClr val="414042"/>
              </a:solidFill>
              <a:latin typeface="Oakes" panose="00000400000000000000" pitchFamily="50" charset="0"/>
              <a:cs typeface="Arial"/>
            </a:endParaRPr>
          </a:p>
          <a:p>
            <a:pPr marL="513715" indent="-229870">
              <a:lnSpc>
                <a:spcPct val="100000"/>
              </a:lnSpc>
              <a:spcBef>
                <a:spcPts val="465"/>
              </a:spcBef>
              <a:buAutoNum type="arabicPeriod"/>
              <a:tabLst>
                <a:tab pos="515620" algn="l"/>
                <a:tab pos="516255" algn="l"/>
              </a:tabLst>
            </a:pPr>
            <a:r>
              <a:rPr sz="750" spc="5" dirty="0">
                <a:solidFill>
                  <a:srgbClr val="414042"/>
                </a:solidFill>
                <a:latin typeface="Oakes" panose="00000400000000000000" pitchFamily="50" charset="0"/>
                <a:cs typeface="Arial"/>
              </a:rPr>
              <a:t>Dedicate ourselves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making </a:t>
            </a:r>
            <a:r>
              <a:rPr sz="750" spc="25" dirty="0">
                <a:solidFill>
                  <a:srgbClr val="414042"/>
                </a:solidFill>
                <a:latin typeface="Oakes" panose="00000400000000000000" pitchFamily="50" charset="0"/>
                <a:cs typeface="Arial"/>
              </a:rPr>
              <a:t>the </a:t>
            </a:r>
            <a:r>
              <a:rPr sz="750" spc="10" dirty="0">
                <a:solidFill>
                  <a:srgbClr val="414042"/>
                </a:solidFill>
                <a:latin typeface="Oakes" panose="00000400000000000000" pitchFamily="50" charset="0"/>
                <a:cs typeface="Arial"/>
              </a:rPr>
              <a:t>process </a:t>
            </a:r>
            <a:r>
              <a:rPr sz="750" spc="25" dirty="0">
                <a:solidFill>
                  <a:srgbClr val="414042"/>
                </a:solidFill>
                <a:latin typeface="Oakes" panose="00000400000000000000" pitchFamily="50" charset="0"/>
                <a:cs typeface="Arial"/>
              </a:rPr>
              <a:t>of </a:t>
            </a:r>
            <a:r>
              <a:rPr sz="750" spc="10" dirty="0">
                <a:solidFill>
                  <a:srgbClr val="414042"/>
                </a:solidFill>
                <a:latin typeface="Oakes" panose="00000400000000000000" pitchFamily="50" charset="0"/>
                <a:cs typeface="Arial"/>
              </a:rPr>
              <a:t>selling your </a:t>
            </a:r>
            <a:r>
              <a:rPr sz="750" spc="15" dirty="0">
                <a:solidFill>
                  <a:srgbClr val="414042"/>
                </a:solidFill>
                <a:latin typeface="Oakes" panose="00000400000000000000" pitchFamily="50" charset="0"/>
                <a:cs typeface="Arial"/>
              </a:rPr>
              <a:t>home </a:t>
            </a:r>
            <a:r>
              <a:rPr sz="750" spc="25" dirty="0">
                <a:solidFill>
                  <a:srgbClr val="414042"/>
                </a:solidFill>
                <a:latin typeface="Oakes" panose="00000400000000000000" pitchFamily="50" charset="0"/>
                <a:cs typeface="Arial"/>
              </a:rPr>
              <a:t>as </a:t>
            </a:r>
            <a:r>
              <a:rPr sz="750" spc="10" dirty="0">
                <a:solidFill>
                  <a:srgbClr val="414042"/>
                </a:solidFill>
                <a:latin typeface="Oakes" panose="00000400000000000000" pitchFamily="50" charset="0"/>
                <a:cs typeface="Arial"/>
              </a:rPr>
              <a:t>easy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successful </a:t>
            </a:r>
            <a:r>
              <a:rPr sz="750" spc="25" dirty="0">
                <a:solidFill>
                  <a:srgbClr val="414042"/>
                </a:solidFill>
                <a:latin typeface="Oakes" panose="00000400000000000000" pitchFamily="50" charset="0"/>
                <a:cs typeface="Arial"/>
              </a:rPr>
              <a:t>as</a:t>
            </a:r>
            <a:r>
              <a:rPr sz="750" spc="6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possible.</a:t>
            </a:r>
            <a:endParaRPr sz="750" dirty="0">
              <a:solidFill>
                <a:srgbClr val="414042"/>
              </a:solidFill>
              <a:latin typeface="Oakes" panose="00000400000000000000" pitchFamily="50" charset="0"/>
              <a:cs typeface="Arial"/>
            </a:endParaRPr>
          </a:p>
          <a:p>
            <a:pPr marL="513715" marR="485775" indent="-228600">
              <a:lnSpc>
                <a:spcPct val="109400"/>
              </a:lnSpc>
              <a:spcBef>
                <a:spcPts val="5"/>
              </a:spcBef>
              <a:buAutoNum type="arabicPeriod"/>
              <a:tabLst>
                <a:tab pos="515620" algn="l"/>
                <a:tab pos="516255" algn="l"/>
              </a:tabLst>
            </a:pPr>
            <a:r>
              <a:rPr sz="750" spc="10" dirty="0">
                <a:solidFill>
                  <a:srgbClr val="414042"/>
                </a:solidFill>
                <a:latin typeface="Oakes" panose="00000400000000000000" pitchFamily="50" charset="0"/>
                <a:cs typeface="Arial"/>
              </a:rPr>
              <a:t>Respect </a:t>
            </a:r>
            <a:r>
              <a:rPr sz="750" spc="25" dirty="0">
                <a:solidFill>
                  <a:srgbClr val="414042"/>
                </a:solidFill>
                <a:latin typeface="Oakes" panose="00000400000000000000" pitchFamily="50" charset="0"/>
                <a:cs typeface="Arial"/>
              </a:rPr>
              <a:t>you and </a:t>
            </a:r>
            <a:r>
              <a:rPr sz="750" spc="5" dirty="0">
                <a:solidFill>
                  <a:srgbClr val="414042"/>
                </a:solidFill>
                <a:latin typeface="Oakes" panose="00000400000000000000" pitchFamily="50" charset="0"/>
                <a:cs typeface="Arial"/>
              </a:rPr>
              <a:t>your </a:t>
            </a:r>
            <a:r>
              <a:rPr sz="750" spc="10" dirty="0">
                <a:solidFill>
                  <a:srgbClr val="414042"/>
                </a:solidFill>
                <a:latin typeface="Oakes" panose="00000400000000000000" pitchFamily="50" charset="0"/>
                <a:cs typeface="Arial"/>
              </a:rPr>
              <a:t>needs </a:t>
            </a:r>
            <a:r>
              <a:rPr sz="750" spc="25" dirty="0">
                <a:solidFill>
                  <a:srgbClr val="414042"/>
                </a:solidFill>
                <a:latin typeface="Oakes" panose="00000400000000000000" pitchFamily="50" charset="0"/>
                <a:cs typeface="Arial"/>
              </a:rPr>
              <a:t>and </a:t>
            </a:r>
            <a:r>
              <a:rPr sz="750" spc="30" dirty="0">
                <a:solidFill>
                  <a:srgbClr val="414042"/>
                </a:solidFill>
                <a:latin typeface="Oakes" panose="00000400000000000000" pitchFamily="50" charset="0"/>
                <a:cs typeface="Arial"/>
              </a:rPr>
              <a:t>be </a:t>
            </a:r>
            <a:r>
              <a:rPr sz="750" spc="5" dirty="0">
                <a:solidFill>
                  <a:srgbClr val="414042"/>
                </a:solidFill>
                <a:latin typeface="Oakes" panose="00000400000000000000" pitchFamily="50" charset="0"/>
                <a:cs typeface="Arial"/>
              </a:rPr>
              <a:t>honest </a:t>
            </a:r>
            <a:r>
              <a:rPr sz="750" spc="25" dirty="0">
                <a:solidFill>
                  <a:srgbClr val="414042"/>
                </a:solidFill>
                <a:latin typeface="Oakes" panose="00000400000000000000" pitchFamily="50" charset="0"/>
                <a:cs typeface="Arial"/>
              </a:rPr>
              <a:t>and </a:t>
            </a:r>
            <a:r>
              <a:rPr sz="750" spc="5" dirty="0">
                <a:solidFill>
                  <a:srgbClr val="414042"/>
                </a:solidFill>
                <a:latin typeface="Oakes" panose="00000400000000000000" pitchFamily="50" charset="0"/>
                <a:cs typeface="Arial"/>
              </a:rPr>
              <a:t>forthright, </a:t>
            </a:r>
            <a:r>
              <a:rPr sz="750" spc="10" dirty="0">
                <a:solidFill>
                  <a:srgbClr val="414042"/>
                </a:solidFill>
                <a:latin typeface="Oakes" panose="00000400000000000000" pitchFamily="50" charset="0"/>
                <a:cs typeface="Arial"/>
              </a:rPr>
              <a:t>in accordance with Fair Housing </a:t>
            </a:r>
            <a:r>
              <a:rPr sz="750" spc="15" dirty="0">
                <a:solidFill>
                  <a:srgbClr val="414042"/>
                </a:solidFill>
                <a:latin typeface="Oakes" panose="00000400000000000000" pitchFamily="50" charset="0"/>
                <a:cs typeface="Arial"/>
              </a:rPr>
              <a:t>regulations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ethical  </a:t>
            </a:r>
            <a:r>
              <a:rPr sz="750" spc="15" dirty="0">
                <a:solidFill>
                  <a:srgbClr val="414042"/>
                </a:solidFill>
                <a:latin typeface="Oakes" panose="00000400000000000000" pitchFamily="50" charset="0"/>
                <a:cs typeface="Arial"/>
              </a:rPr>
              <a:t>real </a:t>
            </a:r>
            <a:r>
              <a:rPr sz="750" spc="5" dirty="0">
                <a:solidFill>
                  <a:srgbClr val="414042"/>
                </a:solidFill>
                <a:latin typeface="Oakes" panose="00000400000000000000" pitchFamily="50" charset="0"/>
                <a:cs typeface="Arial"/>
              </a:rPr>
              <a:t>estate</a:t>
            </a:r>
            <a:r>
              <a:rPr sz="750" spc="-15" dirty="0">
                <a:solidFill>
                  <a:srgbClr val="414042"/>
                </a:solidFill>
                <a:latin typeface="Oakes" panose="00000400000000000000" pitchFamily="50" charset="0"/>
                <a:cs typeface="Arial"/>
              </a:rPr>
              <a:t> </a:t>
            </a:r>
            <a:r>
              <a:rPr sz="750" spc="0" dirty="0">
                <a:solidFill>
                  <a:srgbClr val="414042"/>
                </a:solidFill>
                <a:latin typeface="Oakes" panose="00000400000000000000" pitchFamily="50" charset="0"/>
                <a:cs typeface="Arial"/>
              </a:rPr>
              <a:t>practices.</a:t>
            </a:r>
            <a:endParaRPr sz="750" dirty="0">
              <a:solidFill>
                <a:srgbClr val="414042"/>
              </a:solidFill>
              <a:latin typeface="Oakes" panose="00000400000000000000" pitchFamily="50" charset="0"/>
              <a:cs typeface="Arial"/>
            </a:endParaRPr>
          </a:p>
          <a:p>
            <a:pPr marL="514984" indent="-227965">
              <a:lnSpc>
                <a:spcPct val="100000"/>
              </a:lnSpc>
              <a:spcBef>
                <a:spcPts val="85"/>
              </a:spcBef>
              <a:buAutoNum type="arabicPeriod"/>
              <a:tabLst>
                <a:tab pos="514984" algn="l"/>
                <a:tab pos="515620" algn="l"/>
              </a:tabLst>
            </a:pPr>
            <a:r>
              <a:rPr sz="750" spc="10" dirty="0">
                <a:solidFill>
                  <a:srgbClr val="414042"/>
                </a:solidFill>
                <a:latin typeface="Oakes" panose="00000400000000000000" pitchFamily="50" charset="0"/>
                <a:cs typeface="Arial"/>
              </a:rPr>
              <a:t>Hold your </a:t>
            </a:r>
            <a:r>
              <a:rPr sz="750" spc="15" dirty="0">
                <a:solidFill>
                  <a:srgbClr val="414042"/>
                </a:solidFill>
                <a:latin typeface="Oakes" panose="00000400000000000000" pitchFamily="50" charset="0"/>
                <a:cs typeface="Arial"/>
              </a:rPr>
              <a:t>best </a:t>
            </a:r>
            <a:r>
              <a:rPr sz="750" spc="5" dirty="0">
                <a:solidFill>
                  <a:srgbClr val="414042"/>
                </a:solidFill>
                <a:latin typeface="Oakes" panose="00000400000000000000" pitchFamily="50" charset="0"/>
                <a:cs typeface="Arial"/>
              </a:rPr>
              <a:t>interests </a:t>
            </a:r>
            <a:r>
              <a:rPr sz="750" spc="10" dirty="0">
                <a:solidFill>
                  <a:srgbClr val="414042"/>
                </a:solidFill>
                <a:latin typeface="Oakes" panose="00000400000000000000" pitchFamily="50" charset="0"/>
                <a:cs typeface="Arial"/>
              </a:rPr>
              <a:t>in </a:t>
            </a:r>
            <a:r>
              <a:rPr sz="750" spc="25" dirty="0">
                <a:solidFill>
                  <a:srgbClr val="414042"/>
                </a:solidFill>
                <a:latin typeface="Oakes" panose="00000400000000000000" pitchFamily="50" charset="0"/>
                <a:cs typeface="Arial"/>
              </a:rPr>
              <a:t>the </a:t>
            </a:r>
            <a:r>
              <a:rPr sz="750" spc="10" dirty="0">
                <a:solidFill>
                  <a:srgbClr val="414042"/>
                </a:solidFill>
                <a:latin typeface="Oakes" panose="00000400000000000000" pitchFamily="50" charset="0"/>
                <a:cs typeface="Arial"/>
              </a:rPr>
              <a:t>highest regard </a:t>
            </a:r>
            <a:r>
              <a:rPr sz="750" spc="5" dirty="0">
                <a:solidFill>
                  <a:srgbClr val="414042"/>
                </a:solidFill>
                <a:latin typeface="Oakes" panose="00000400000000000000" pitchFamily="50" charset="0"/>
                <a:cs typeface="Arial"/>
              </a:rPr>
              <a:t>throughout </a:t>
            </a:r>
            <a:r>
              <a:rPr sz="750" spc="25" dirty="0">
                <a:solidFill>
                  <a:srgbClr val="414042"/>
                </a:solidFill>
                <a:latin typeface="Oakes" panose="00000400000000000000" pitchFamily="50" charset="0"/>
                <a:cs typeface="Arial"/>
              </a:rPr>
              <a:t>the</a:t>
            </a:r>
            <a:r>
              <a:rPr sz="750" spc="60"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process.</a:t>
            </a:r>
            <a:endParaRPr sz="750" dirty="0">
              <a:solidFill>
                <a:srgbClr val="414042"/>
              </a:solidFill>
              <a:latin typeface="Oakes" panose="00000400000000000000" pitchFamily="50" charset="0"/>
              <a:cs typeface="Arial"/>
            </a:endParaRPr>
          </a:p>
          <a:p>
            <a:pPr marL="513080" indent="-229235">
              <a:lnSpc>
                <a:spcPct val="100000"/>
              </a:lnSpc>
              <a:spcBef>
                <a:spcPts val="85"/>
              </a:spcBef>
              <a:buAutoNum type="arabicPeriod"/>
              <a:tabLst>
                <a:tab pos="513080" algn="l"/>
                <a:tab pos="513715" algn="l"/>
              </a:tabLst>
            </a:pPr>
            <a:r>
              <a:rPr sz="750" spc="10" dirty="0">
                <a:solidFill>
                  <a:srgbClr val="414042"/>
                </a:solidFill>
                <a:latin typeface="Oakes" panose="00000400000000000000" pitchFamily="50" charset="0"/>
                <a:cs typeface="Arial"/>
              </a:rPr>
              <a:t>Value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respect your time, being </a:t>
            </a:r>
            <a:r>
              <a:rPr sz="750" spc="25" dirty="0">
                <a:solidFill>
                  <a:srgbClr val="414042"/>
                </a:solidFill>
                <a:latin typeface="Oakes" panose="00000400000000000000" pitchFamily="50" charset="0"/>
                <a:cs typeface="Arial"/>
              </a:rPr>
              <a:t>as </a:t>
            </a:r>
            <a:r>
              <a:rPr sz="750" spc="5" dirty="0">
                <a:solidFill>
                  <a:srgbClr val="414042"/>
                </a:solidFill>
                <a:latin typeface="Oakes" panose="00000400000000000000" pitchFamily="50" charset="0"/>
                <a:cs typeface="Arial"/>
              </a:rPr>
              <a:t>efficient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effective </a:t>
            </a:r>
            <a:r>
              <a:rPr sz="750" spc="25" dirty="0">
                <a:solidFill>
                  <a:srgbClr val="414042"/>
                </a:solidFill>
                <a:latin typeface="Oakes" panose="00000400000000000000" pitchFamily="50" charset="0"/>
                <a:cs typeface="Arial"/>
              </a:rPr>
              <a:t>as</a:t>
            </a:r>
            <a:r>
              <a:rPr sz="750" spc="-20"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possible.</a:t>
            </a:r>
            <a:endParaRPr sz="750" dirty="0">
              <a:solidFill>
                <a:srgbClr val="414042"/>
              </a:solidFill>
              <a:latin typeface="Oakes" panose="00000400000000000000" pitchFamily="50" charset="0"/>
              <a:cs typeface="Arial"/>
            </a:endParaRPr>
          </a:p>
          <a:p>
            <a:pPr marL="515620" indent="-228600">
              <a:lnSpc>
                <a:spcPct val="100000"/>
              </a:lnSpc>
              <a:spcBef>
                <a:spcPts val="60"/>
              </a:spcBef>
              <a:buAutoNum type="arabicPeriod"/>
              <a:tabLst>
                <a:tab pos="515620" algn="l"/>
                <a:tab pos="516255" algn="l"/>
              </a:tabLst>
            </a:pPr>
            <a:r>
              <a:rPr sz="750" spc="10" dirty="0">
                <a:solidFill>
                  <a:srgbClr val="414042"/>
                </a:solidFill>
                <a:latin typeface="Oakes" panose="00000400000000000000" pitchFamily="50" charset="0"/>
                <a:cs typeface="Arial"/>
              </a:rPr>
              <a:t>Endeavor </a:t>
            </a:r>
            <a:r>
              <a:rPr sz="750" spc="5" dirty="0">
                <a:solidFill>
                  <a:srgbClr val="414042"/>
                </a:solidFill>
                <a:latin typeface="Oakes" panose="00000400000000000000" pitchFamily="50" charset="0"/>
                <a:cs typeface="Arial"/>
              </a:rPr>
              <a:t>to </a:t>
            </a:r>
            <a:r>
              <a:rPr sz="750" spc="10" dirty="0">
                <a:solidFill>
                  <a:srgbClr val="414042"/>
                </a:solidFill>
                <a:latin typeface="Oakes" panose="00000400000000000000" pitchFamily="50" charset="0"/>
                <a:cs typeface="Arial"/>
              </a:rPr>
              <a:t>always </a:t>
            </a:r>
            <a:r>
              <a:rPr sz="750" spc="5" dirty="0">
                <a:solidFill>
                  <a:srgbClr val="414042"/>
                </a:solidFill>
                <a:latin typeface="Oakes" panose="00000400000000000000" pitchFamily="50" charset="0"/>
                <a:cs typeface="Arial"/>
              </a:rPr>
              <a:t>understand </a:t>
            </a:r>
            <a:r>
              <a:rPr sz="750" spc="10" dirty="0">
                <a:solidFill>
                  <a:srgbClr val="414042"/>
                </a:solidFill>
                <a:latin typeface="Oakes" panose="00000400000000000000" pitchFamily="50" charset="0"/>
                <a:cs typeface="Arial"/>
              </a:rPr>
              <a:t>your </a:t>
            </a:r>
            <a:r>
              <a:rPr sz="750" spc="15" dirty="0">
                <a:solidFill>
                  <a:srgbClr val="414042"/>
                </a:solidFill>
                <a:latin typeface="Oakes" panose="00000400000000000000" pitchFamily="50" charset="0"/>
                <a:cs typeface="Arial"/>
              </a:rPr>
              <a:t>needs </a:t>
            </a:r>
            <a:r>
              <a:rPr sz="750" spc="25" dirty="0">
                <a:solidFill>
                  <a:srgbClr val="414042"/>
                </a:solidFill>
                <a:latin typeface="Oakes" panose="00000400000000000000" pitchFamily="50" charset="0"/>
                <a:cs typeface="Arial"/>
              </a:rPr>
              <a:t>and </a:t>
            </a:r>
            <a:r>
              <a:rPr sz="750" spc="15" dirty="0">
                <a:solidFill>
                  <a:srgbClr val="414042"/>
                </a:solidFill>
                <a:latin typeface="Oakes" panose="00000400000000000000" pitchFamily="50" charset="0"/>
                <a:cs typeface="Arial"/>
              </a:rPr>
              <a:t>respond</a:t>
            </a:r>
            <a:r>
              <a:rPr sz="750" spc="-7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quickly.</a:t>
            </a:r>
            <a:endParaRPr sz="750" dirty="0">
              <a:solidFill>
                <a:srgbClr val="414042"/>
              </a:solidFill>
              <a:latin typeface="Oakes" panose="00000400000000000000" pitchFamily="50" charset="0"/>
              <a:cs typeface="Arial"/>
            </a:endParaRPr>
          </a:p>
          <a:p>
            <a:pPr marL="515620" marR="483234" indent="-231140">
              <a:lnSpc>
                <a:spcPct val="109400"/>
              </a:lnSpc>
              <a:buAutoNum type="arabicPeriod"/>
              <a:tabLst>
                <a:tab pos="515620" algn="l"/>
                <a:tab pos="516255" algn="l"/>
              </a:tabLst>
            </a:pPr>
            <a:r>
              <a:rPr sz="750" spc="10" dirty="0">
                <a:solidFill>
                  <a:srgbClr val="414042"/>
                </a:solidFill>
                <a:latin typeface="Oakes" panose="00000400000000000000" pitchFamily="50" charset="0"/>
                <a:cs typeface="Arial"/>
              </a:rPr>
              <a:t>Provide </a:t>
            </a:r>
            <a:r>
              <a:rPr sz="750" spc="15" dirty="0">
                <a:solidFill>
                  <a:srgbClr val="414042"/>
                </a:solidFill>
                <a:latin typeface="Oakes" panose="00000400000000000000" pitchFamily="50" charset="0"/>
                <a:cs typeface="Arial"/>
              </a:rPr>
              <a:t>regular </a:t>
            </a:r>
            <a:r>
              <a:rPr sz="750" spc="5" dirty="0">
                <a:solidFill>
                  <a:srgbClr val="414042"/>
                </a:solidFill>
                <a:latin typeface="Oakes" panose="00000400000000000000" pitchFamily="50" charset="0"/>
                <a:cs typeface="Arial"/>
              </a:rPr>
              <a:t>progress </a:t>
            </a:r>
            <a:r>
              <a:rPr sz="750" spc="10" dirty="0">
                <a:solidFill>
                  <a:srgbClr val="414042"/>
                </a:solidFill>
                <a:latin typeface="Oakes" panose="00000400000000000000" pitchFamily="50" charset="0"/>
                <a:cs typeface="Arial"/>
              </a:rPr>
              <a:t>reports </a:t>
            </a:r>
            <a:r>
              <a:rPr sz="750" spc="5" dirty="0">
                <a:solidFill>
                  <a:srgbClr val="414042"/>
                </a:solidFill>
                <a:latin typeface="Oakes" panose="00000400000000000000" pitchFamily="50" charset="0"/>
                <a:cs typeface="Arial"/>
              </a:rPr>
              <a:t>throughout </a:t>
            </a:r>
            <a:r>
              <a:rPr sz="750" spc="10" dirty="0">
                <a:solidFill>
                  <a:srgbClr val="414042"/>
                </a:solidFill>
                <a:latin typeface="Oakes" panose="00000400000000000000" pitchFamily="50" charset="0"/>
                <a:cs typeface="Arial"/>
              </a:rPr>
              <a:t>the process,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discuss </a:t>
            </a:r>
            <a:r>
              <a:rPr sz="750" spc="25" dirty="0">
                <a:solidFill>
                  <a:srgbClr val="414042"/>
                </a:solidFill>
                <a:latin typeface="Oakes" panose="00000400000000000000" pitchFamily="50" charset="0"/>
                <a:cs typeface="Arial"/>
              </a:rPr>
              <a:t>comments </a:t>
            </a:r>
            <a:r>
              <a:rPr sz="750" spc="15" dirty="0">
                <a:solidFill>
                  <a:srgbClr val="414042"/>
                </a:solidFill>
                <a:latin typeface="Oakes" panose="00000400000000000000" pitchFamily="50" charset="0"/>
                <a:cs typeface="Arial"/>
              </a:rPr>
              <a:t>received </a:t>
            </a:r>
            <a:r>
              <a:rPr sz="750" spc="10" dirty="0">
                <a:solidFill>
                  <a:srgbClr val="414042"/>
                </a:solidFill>
                <a:latin typeface="Oakes" panose="00000400000000000000" pitchFamily="50" charset="0"/>
                <a:cs typeface="Arial"/>
              </a:rPr>
              <a:t>about your </a:t>
            </a:r>
            <a:r>
              <a:rPr sz="750" spc="5" dirty="0">
                <a:solidFill>
                  <a:srgbClr val="414042"/>
                </a:solidFill>
                <a:latin typeface="Oakes" panose="00000400000000000000" pitchFamily="50" charset="0"/>
                <a:cs typeface="Arial"/>
              </a:rPr>
              <a:t>property </a:t>
            </a:r>
            <a:r>
              <a:rPr sz="750" spc="10" dirty="0">
                <a:solidFill>
                  <a:srgbClr val="414042"/>
                </a:solidFill>
                <a:latin typeface="Oakes" panose="00000400000000000000" pitchFamily="50" charset="0"/>
                <a:cs typeface="Arial"/>
              </a:rPr>
              <a:t>with  you.</a:t>
            </a:r>
            <a:endParaRPr sz="750" dirty="0">
              <a:solidFill>
                <a:srgbClr val="414042"/>
              </a:solidFill>
              <a:latin typeface="Oakes" panose="00000400000000000000" pitchFamily="50" charset="0"/>
              <a:cs typeface="Arial"/>
            </a:endParaRPr>
          </a:p>
          <a:p>
            <a:pPr marL="515620" indent="-232410">
              <a:lnSpc>
                <a:spcPct val="100000"/>
              </a:lnSpc>
              <a:spcBef>
                <a:spcPts val="85"/>
              </a:spcBef>
              <a:buAutoNum type="arabicPeriod"/>
              <a:tabLst>
                <a:tab pos="515620" algn="l"/>
                <a:tab pos="516255" algn="l"/>
              </a:tabLst>
            </a:pPr>
            <a:r>
              <a:rPr sz="750" spc="5" dirty="0">
                <a:solidFill>
                  <a:srgbClr val="414042"/>
                </a:solidFill>
                <a:latin typeface="Oakes" panose="00000400000000000000" pitchFamily="50" charset="0"/>
                <a:cs typeface="Arial"/>
              </a:rPr>
              <a:t>Explain </a:t>
            </a:r>
            <a:r>
              <a:rPr sz="750" spc="15" dirty="0">
                <a:solidFill>
                  <a:srgbClr val="414042"/>
                </a:solidFill>
                <a:latin typeface="Oakes" panose="00000400000000000000" pitchFamily="50" charset="0"/>
                <a:cs typeface="Arial"/>
              </a:rPr>
              <a:t>each </a:t>
            </a:r>
            <a:r>
              <a:rPr sz="750" spc="10" dirty="0">
                <a:solidFill>
                  <a:srgbClr val="414042"/>
                </a:solidFill>
                <a:latin typeface="Oakes" panose="00000400000000000000" pitchFamily="50" charset="0"/>
                <a:cs typeface="Arial"/>
              </a:rPr>
              <a:t>step </a:t>
            </a:r>
            <a:r>
              <a:rPr sz="750" spc="25" dirty="0">
                <a:solidFill>
                  <a:srgbClr val="414042"/>
                </a:solidFill>
                <a:latin typeface="Oakes" panose="00000400000000000000" pitchFamily="50" charset="0"/>
                <a:cs typeface="Arial"/>
              </a:rPr>
              <a:t>of </a:t>
            </a:r>
            <a:r>
              <a:rPr sz="750" spc="10" dirty="0">
                <a:solidFill>
                  <a:srgbClr val="414042"/>
                </a:solidFill>
                <a:latin typeface="Oakes" panose="00000400000000000000" pitchFamily="50" charset="0"/>
                <a:cs typeface="Arial"/>
              </a:rPr>
              <a:t>the </a:t>
            </a:r>
            <a:r>
              <a:rPr sz="750" spc="5" dirty="0">
                <a:solidFill>
                  <a:srgbClr val="414042"/>
                </a:solidFill>
                <a:latin typeface="Oakes" panose="00000400000000000000" pitchFamily="50" charset="0"/>
                <a:cs typeface="Arial"/>
              </a:rPr>
              <a:t>process </a:t>
            </a:r>
            <a:r>
              <a:rPr sz="750" spc="25" dirty="0">
                <a:solidFill>
                  <a:srgbClr val="414042"/>
                </a:solidFill>
                <a:latin typeface="Oakes" panose="00000400000000000000" pitchFamily="50" charset="0"/>
                <a:cs typeface="Arial"/>
              </a:rPr>
              <a:t>and </a:t>
            </a:r>
            <a:r>
              <a:rPr sz="750" spc="15" dirty="0">
                <a:solidFill>
                  <a:srgbClr val="414042"/>
                </a:solidFill>
                <a:latin typeface="Oakes" panose="00000400000000000000" pitchFamily="50" charset="0"/>
                <a:cs typeface="Arial"/>
              </a:rPr>
              <a:t>act </a:t>
            </a:r>
            <a:r>
              <a:rPr sz="750" spc="25" dirty="0">
                <a:solidFill>
                  <a:srgbClr val="414042"/>
                </a:solidFill>
                <a:latin typeface="Oakes" panose="00000400000000000000" pitchFamily="50" charset="0"/>
                <a:cs typeface="Arial"/>
              </a:rPr>
              <a:t>as </a:t>
            </a:r>
            <a:r>
              <a:rPr sz="750" spc="15" dirty="0">
                <a:solidFill>
                  <a:srgbClr val="414042"/>
                </a:solidFill>
                <a:latin typeface="Oakes" panose="00000400000000000000" pitchFamily="50" charset="0"/>
                <a:cs typeface="Arial"/>
              </a:rPr>
              <a:t>a guide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help you </a:t>
            </a:r>
            <a:r>
              <a:rPr sz="750" spc="25" dirty="0">
                <a:solidFill>
                  <a:srgbClr val="414042"/>
                </a:solidFill>
                <a:latin typeface="Oakes" panose="00000400000000000000" pitchFamily="50" charset="0"/>
                <a:cs typeface="Arial"/>
              </a:rPr>
              <a:t>make </a:t>
            </a:r>
            <a:r>
              <a:rPr sz="750" spc="10" dirty="0">
                <a:solidFill>
                  <a:srgbClr val="414042"/>
                </a:solidFill>
                <a:latin typeface="Oakes" panose="00000400000000000000" pitchFamily="50" charset="0"/>
                <a:cs typeface="Arial"/>
              </a:rPr>
              <a:t>informed</a:t>
            </a:r>
            <a:r>
              <a:rPr sz="750" spc="-20"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decisions.</a:t>
            </a:r>
            <a:endParaRPr sz="750" dirty="0">
              <a:solidFill>
                <a:srgbClr val="414042"/>
              </a:solidFill>
              <a:latin typeface="Oakes" panose="00000400000000000000" pitchFamily="50" charset="0"/>
              <a:cs typeface="Arial"/>
            </a:endParaRPr>
          </a:p>
          <a:p>
            <a:pPr marL="512445" indent="-228600">
              <a:lnSpc>
                <a:spcPct val="100000"/>
              </a:lnSpc>
              <a:spcBef>
                <a:spcPts val="85"/>
              </a:spcBef>
              <a:buAutoNum type="arabicPeriod"/>
              <a:tabLst>
                <a:tab pos="512445" algn="l"/>
                <a:tab pos="513080" algn="l"/>
              </a:tabLst>
            </a:pPr>
            <a:r>
              <a:rPr sz="750" spc="25" dirty="0">
                <a:solidFill>
                  <a:srgbClr val="414042"/>
                </a:solidFill>
                <a:latin typeface="Oakes" panose="00000400000000000000" pitchFamily="50" charset="0"/>
                <a:cs typeface="Arial"/>
              </a:rPr>
              <a:t>Make recommendations to </a:t>
            </a:r>
            <a:r>
              <a:rPr sz="750" spc="10" dirty="0">
                <a:solidFill>
                  <a:srgbClr val="414042"/>
                </a:solidFill>
                <a:latin typeface="Oakes" panose="00000400000000000000" pitchFamily="50" charset="0"/>
                <a:cs typeface="Arial"/>
              </a:rPr>
              <a:t>enhance the </a:t>
            </a:r>
            <a:r>
              <a:rPr sz="750" spc="5" dirty="0">
                <a:solidFill>
                  <a:srgbClr val="414042"/>
                </a:solidFill>
                <a:latin typeface="Oakes" panose="00000400000000000000" pitchFamily="50" charset="0"/>
                <a:cs typeface="Arial"/>
              </a:rPr>
              <a:t>marketability of </a:t>
            </a:r>
            <a:r>
              <a:rPr sz="750" spc="10" dirty="0">
                <a:solidFill>
                  <a:srgbClr val="414042"/>
                </a:solidFill>
                <a:latin typeface="Oakes" panose="00000400000000000000" pitchFamily="50" charset="0"/>
                <a:cs typeface="Arial"/>
              </a:rPr>
              <a:t>your</a:t>
            </a:r>
            <a:r>
              <a:rPr sz="750" spc="1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property.</a:t>
            </a:r>
            <a:endParaRPr sz="750" dirty="0">
              <a:solidFill>
                <a:srgbClr val="414042"/>
              </a:solidFill>
              <a:latin typeface="Oakes" panose="00000400000000000000" pitchFamily="50" charset="0"/>
              <a:cs typeface="Arial"/>
            </a:endParaRPr>
          </a:p>
          <a:p>
            <a:pPr marL="513715" marR="656590" indent="-229870">
              <a:lnSpc>
                <a:spcPct val="109400"/>
              </a:lnSpc>
              <a:buAutoNum type="arabicPeriod"/>
              <a:tabLst>
                <a:tab pos="515620" algn="l"/>
                <a:tab pos="516255" algn="l"/>
              </a:tabLst>
            </a:pPr>
            <a:r>
              <a:rPr sz="750" spc="5" dirty="0">
                <a:solidFill>
                  <a:srgbClr val="414042"/>
                </a:solidFill>
                <a:latin typeface="Oakes" panose="00000400000000000000" pitchFamily="50" charset="0"/>
                <a:cs typeface="Arial"/>
              </a:rPr>
              <a:t>Utilize </a:t>
            </a:r>
            <a:r>
              <a:rPr sz="750" spc="25" dirty="0">
                <a:solidFill>
                  <a:srgbClr val="414042"/>
                </a:solidFill>
                <a:latin typeface="Oakes" panose="00000400000000000000" pitchFamily="50" charset="0"/>
                <a:cs typeface="Arial"/>
              </a:rPr>
              <a:t>a </a:t>
            </a:r>
            <a:r>
              <a:rPr sz="750" spc="5" dirty="0">
                <a:solidFill>
                  <a:srgbClr val="414042"/>
                </a:solidFill>
                <a:latin typeface="Oakes" panose="00000400000000000000" pitchFamily="50" charset="0"/>
                <a:cs typeface="Arial"/>
              </a:rPr>
              <a:t>written Competitive </a:t>
            </a:r>
            <a:r>
              <a:rPr sz="750" spc="15" dirty="0">
                <a:solidFill>
                  <a:srgbClr val="414042"/>
                </a:solidFill>
                <a:latin typeface="Oakes" panose="00000400000000000000" pitchFamily="50" charset="0"/>
                <a:cs typeface="Arial"/>
              </a:rPr>
              <a:t>Market Analysis </a:t>
            </a:r>
            <a:r>
              <a:rPr sz="750" spc="25" dirty="0">
                <a:solidFill>
                  <a:srgbClr val="414042"/>
                </a:solidFill>
                <a:latin typeface="Oakes" panose="00000400000000000000" pitchFamily="50" charset="0"/>
                <a:cs typeface="Arial"/>
              </a:rPr>
              <a:t>and </a:t>
            </a:r>
            <a:r>
              <a:rPr sz="750" spc="5" dirty="0">
                <a:solidFill>
                  <a:srgbClr val="414042"/>
                </a:solidFill>
                <a:latin typeface="Oakes" panose="00000400000000000000" pitchFamily="50" charset="0"/>
                <a:cs typeface="Arial"/>
              </a:rPr>
              <a:t>local </a:t>
            </a:r>
            <a:r>
              <a:rPr sz="750" spc="10" dirty="0">
                <a:solidFill>
                  <a:srgbClr val="414042"/>
                </a:solidFill>
                <a:latin typeface="Oakes" panose="00000400000000000000" pitchFamily="50" charset="0"/>
                <a:cs typeface="Arial"/>
              </a:rPr>
              <a:t>market information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help </a:t>
            </a:r>
            <a:r>
              <a:rPr sz="750" spc="25" dirty="0">
                <a:solidFill>
                  <a:srgbClr val="414042"/>
                </a:solidFill>
                <a:latin typeface="Oakes" panose="00000400000000000000" pitchFamily="50" charset="0"/>
                <a:cs typeface="Arial"/>
              </a:rPr>
              <a:t>you </a:t>
            </a:r>
            <a:r>
              <a:rPr sz="750" spc="5" dirty="0">
                <a:solidFill>
                  <a:srgbClr val="414042"/>
                </a:solidFill>
                <a:latin typeface="Oakes" panose="00000400000000000000" pitchFamily="50" charset="0"/>
                <a:cs typeface="Arial"/>
              </a:rPr>
              <a:t>set </a:t>
            </a:r>
            <a:r>
              <a:rPr sz="750" spc="30" dirty="0">
                <a:solidFill>
                  <a:srgbClr val="414042"/>
                </a:solidFill>
                <a:latin typeface="Oakes" panose="00000400000000000000" pitchFamily="50" charset="0"/>
                <a:cs typeface="Arial"/>
              </a:rPr>
              <a:t>an </a:t>
            </a:r>
            <a:r>
              <a:rPr sz="750" spc="10" dirty="0">
                <a:solidFill>
                  <a:srgbClr val="414042"/>
                </a:solidFill>
                <a:latin typeface="Oakes" panose="00000400000000000000" pitchFamily="50" charset="0"/>
                <a:cs typeface="Arial"/>
              </a:rPr>
              <a:t>appropriate </a:t>
            </a:r>
            <a:r>
              <a:rPr sz="750" spc="5" dirty="0">
                <a:solidFill>
                  <a:srgbClr val="414042"/>
                </a:solidFill>
                <a:latin typeface="Oakes" panose="00000400000000000000" pitchFamily="50" charset="0"/>
                <a:cs typeface="Arial"/>
              </a:rPr>
              <a:t>listing  </a:t>
            </a:r>
            <a:r>
              <a:rPr sz="750" spc="10" dirty="0">
                <a:solidFill>
                  <a:srgbClr val="414042"/>
                </a:solidFill>
                <a:latin typeface="Oakes" panose="00000400000000000000" pitchFamily="50" charset="0"/>
                <a:cs typeface="Arial"/>
              </a:rPr>
              <a:t>price </a:t>
            </a:r>
            <a:r>
              <a:rPr sz="750" spc="25" dirty="0">
                <a:solidFill>
                  <a:srgbClr val="414042"/>
                </a:solidFill>
                <a:latin typeface="Oakes" panose="00000400000000000000" pitchFamily="50" charset="0"/>
                <a:cs typeface="Arial"/>
              </a:rPr>
              <a:t>to </a:t>
            </a:r>
            <a:r>
              <a:rPr sz="750" spc="10" dirty="0">
                <a:solidFill>
                  <a:srgbClr val="414042"/>
                </a:solidFill>
                <a:latin typeface="Oakes" panose="00000400000000000000" pitchFamily="50" charset="0"/>
                <a:cs typeface="Arial"/>
              </a:rPr>
              <a:t>sell your </a:t>
            </a:r>
            <a:r>
              <a:rPr sz="750" spc="15" dirty="0">
                <a:solidFill>
                  <a:srgbClr val="414042"/>
                </a:solidFill>
                <a:latin typeface="Oakes" panose="00000400000000000000" pitchFamily="50" charset="0"/>
                <a:cs typeface="Arial"/>
              </a:rPr>
              <a:t>home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receive the value </a:t>
            </a:r>
            <a:r>
              <a:rPr sz="750" spc="15" dirty="0">
                <a:solidFill>
                  <a:srgbClr val="414042"/>
                </a:solidFill>
                <a:latin typeface="Oakes" panose="00000400000000000000" pitchFamily="50" charset="0"/>
                <a:cs typeface="Arial"/>
              </a:rPr>
              <a:t>you</a:t>
            </a:r>
            <a:r>
              <a:rPr sz="750" spc="-1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deserve.</a:t>
            </a:r>
            <a:endParaRPr sz="750" dirty="0">
              <a:solidFill>
                <a:srgbClr val="414042"/>
              </a:solidFill>
              <a:latin typeface="Oakes" panose="00000400000000000000" pitchFamily="50" charset="0"/>
              <a:cs typeface="Arial"/>
            </a:endParaRPr>
          </a:p>
          <a:p>
            <a:pPr marL="513715" marR="909319" indent="-229870">
              <a:lnSpc>
                <a:spcPct val="109400"/>
              </a:lnSpc>
              <a:buAutoNum type="arabicPeriod"/>
              <a:tabLst>
                <a:tab pos="514984" algn="l"/>
              </a:tabLst>
            </a:pPr>
            <a:r>
              <a:rPr sz="750" spc="10" dirty="0">
                <a:solidFill>
                  <a:srgbClr val="414042"/>
                </a:solidFill>
                <a:latin typeface="Oakes" panose="00000400000000000000" pitchFamily="50" charset="0"/>
                <a:cs typeface="Arial"/>
              </a:rPr>
              <a:t>Introduce </a:t>
            </a:r>
            <a:r>
              <a:rPr sz="750" spc="25" dirty="0">
                <a:solidFill>
                  <a:srgbClr val="414042"/>
                </a:solidFill>
                <a:latin typeface="Oakes" panose="00000400000000000000" pitchFamily="50" charset="0"/>
                <a:cs typeface="Arial"/>
              </a:rPr>
              <a:t>you to </a:t>
            </a:r>
            <a:r>
              <a:rPr sz="750" spc="10" dirty="0">
                <a:solidFill>
                  <a:srgbClr val="414042"/>
                </a:solidFill>
                <a:latin typeface="Oakes" panose="00000400000000000000" pitchFamily="50" charset="0"/>
                <a:cs typeface="Arial"/>
              </a:rPr>
              <a:t>other professionals </a:t>
            </a:r>
            <a:r>
              <a:rPr sz="750" spc="15" dirty="0">
                <a:solidFill>
                  <a:srgbClr val="414042"/>
                </a:solidFill>
                <a:latin typeface="Oakes" panose="00000400000000000000" pitchFamily="50" charset="0"/>
                <a:cs typeface="Arial"/>
              </a:rPr>
              <a:t>(mortgage </a:t>
            </a:r>
            <a:r>
              <a:rPr sz="750" spc="10" dirty="0">
                <a:solidFill>
                  <a:srgbClr val="414042"/>
                </a:solidFill>
                <a:latin typeface="Oakes" panose="00000400000000000000" pitchFamily="50" charset="0"/>
                <a:cs typeface="Arial"/>
              </a:rPr>
              <a:t>lenders, </a:t>
            </a:r>
            <a:r>
              <a:rPr sz="750" spc="5" dirty="0">
                <a:solidFill>
                  <a:srgbClr val="414042"/>
                </a:solidFill>
                <a:latin typeface="Oakes" panose="00000400000000000000" pitchFamily="50" charset="0"/>
                <a:cs typeface="Arial"/>
              </a:rPr>
              <a:t>title </a:t>
            </a:r>
            <a:r>
              <a:rPr sz="750" spc="15" dirty="0">
                <a:solidFill>
                  <a:srgbClr val="414042"/>
                </a:solidFill>
                <a:latin typeface="Oakes" panose="00000400000000000000" pitchFamily="50" charset="0"/>
                <a:cs typeface="Arial"/>
              </a:rPr>
              <a:t>agents, </a:t>
            </a:r>
            <a:r>
              <a:rPr sz="750" spc="10" dirty="0">
                <a:solidFill>
                  <a:srgbClr val="414042"/>
                </a:solidFill>
                <a:latin typeface="Oakes" panose="00000400000000000000" pitchFamily="50" charset="0"/>
                <a:cs typeface="Arial"/>
              </a:rPr>
              <a:t>etc.) for information </a:t>
            </a:r>
            <a:r>
              <a:rPr sz="750" spc="15" dirty="0">
                <a:solidFill>
                  <a:srgbClr val="414042"/>
                </a:solidFill>
                <a:latin typeface="Oakes" panose="00000400000000000000" pitchFamily="50" charset="0"/>
                <a:cs typeface="Arial"/>
              </a:rPr>
              <a:t>or </a:t>
            </a:r>
            <a:r>
              <a:rPr sz="750" spc="5" dirty="0">
                <a:solidFill>
                  <a:srgbClr val="414042"/>
                </a:solidFill>
                <a:latin typeface="Oakes" panose="00000400000000000000" pitchFamily="50" charset="0"/>
                <a:cs typeface="Arial"/>
              </a:rPr>
              <a:t>assistance </a:t>
            </a:r>
            <a:r>
              <a:rPr sz="750" spc="25" dirty="0">
                <a:solidFill>
                  <a:srgbClr val="414042"/>
                </a:solidFill>
                <a:latin typeface="Oakes" panose="00000400000000000000" pitchFamily="50" charset="0"/>
                <a:cs typeface="Arial"/>
              </a:rPr>
              <a:t>as  </a:t>
            </a:r>
            <a:r>
              <a:rPr sz="750" spc="10" dirty="0">
                <a:solidFill>
                  <a:srgbClr val="414042"/>
                </a:solidFill>
                <a:latin typeface="Oakes" panose="00000400000000000000" pitchFamily="50" charset="0"/>
                <a:cs typeface="Arial"/>
              </a:rPr>
              <a:t>appropriate.</a:t>
            </a:r>
            <a:endParaRPr sz="750" dirty="0">
              <a:solidFill>
                <a:srgbClr val="414042"/>
              </a:solidFill>
              <a:latin typeface="Oakes" panose="00000400000000000000" pitchFamily="50" charset="0"/>
              <a:cs typeface="Arial"/>
            </a:endParaRPr>
          </a:p>
          <a:p>
            <a:pPr marL="513715" marR="483870" indent="-229870">
              <a:lnSpc>
                <a:spcPts val="980"/>
              </a:lnSpc>
              <a:spcBef>
                <a:spcPts val="25"/>
              </a:spcBef>
              <a:buAutoNum type="arabicPeriod"/>
              <a:tabLst>
                <a:tab pos="516255" algn="l"/>
              </a:tabLst>
            </a:pPr>
            <a:r>
              <a:rPr sz="750" spc="10" dirty="0">
                <a:solidFill>
                  <a:srgbClr val="414042"/>
                </a:solidFill>
                <a:latin typeface="Oakes" panose="00000400000000000000" pitchFamily="50" charset="0"/>
                <a:cs typeface="Arial"/>
              </a:rPr>
              <a:t>Develop </a:t>
            </a:r>
            <a:r>
              <a:rPr sz="750" spc="15" dirty="0">
                <a:solidFill>
                  <a:srgbClr val="414042"/>
                </a:solidFill>
                <a:latin typeface="Oakes" panose="00000400000000000000" pitchFamily="50" charset="0"/>
                <a:cs typeface="Arial"/>
              </a:rPr>
              <a:t>, present </a:t>
            </a:r>
            <a:r>
              <a:rPr sz="750" spc="25" dirty="0">
                <a:solidFill>
                  <a:srgbClr val="414042"/>
                </a:solidFill>
                <a:latin typeface="Oakes" panose="00000400000000000000" pitchFamily="50" charset="0"/>
                <a:cs typeface="Arial"/>
              </a:rPr>
              <a:t>and agree upon a </a:t>
            </a:r>
            <a:r>
              <a:rPr sz="750" spc="15" dirty="0">
                <a:solidFill>
                  <a:srgbClr val="414042"/>
                </a:solidFill>
                <a:latin typeface="Oakes" panose="00000400000000000000" pitchFamily="50" charset="0"/>
                <a:cs typeface="Arial"/>
              </a:rPr>
              <a:t>Customized </a:t>
            </a:r>
            <a:r>
              <a:rPr sz="750" spc="25" dirty="0">
                <a:solidFill>
                  <a:srgbClr val="414042"/>
                </a:solidFill>
                <a:latin typeface="Oakes" panose="00000400000000000000" pitchFamily="50" charset="0"/>
                <a:cs typeface="Arial"/>
              </a:rPr>
              <a:t>Marketing Plan </a:t>
            </a:r>
            <a:r>
              <a:rPr sz="750" spc="10" dirty="0">
                <a:solidFill>
                  <a:srgbClr val="414042"/>
                </a:solidFill>
                <a:latin typeface="Oakes" panose="00000400000000000000" pitchFamily="50" charset="0"/>
                <a:cs typeface="Arial"/>
              </a:rPr>
              <a:t>that </a:t>
            </a:r>
            <a:r>
              <a:rPr sz="750" spc="15" dirty="0">
                <a:solidFill>
                  <a:srgbClr val="414042"/>
                </a:solidFill>
                <a:latin typeface="Oakes" panose="00000400000000000000" pitchFamily="50" charset="0"/>
                <a:cs typeface="Arial"/>
              </a:rPr>
              <a:t>will detail specific promotional </a:t>
            </a:r>
            <a:r>
              <a:rPr sz="750" spc="10" dirty="0">
                <a:solidFill>
                  <a:srgbClr val="414042"/>
                </a:solidFill>
                <a:latin typeface="Oakes" panose="00000400000000000000" pitchFamily="50" charset="0"/>
                <a:cs typeface="Arial"/>
              </a:rPr>
              <a:t>efforts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help  best </a:t>
            </a:r>
            <a:r>
              <a:rPr sz="750" spc="10" dirty="0">
                <a:solidFill>
                  <a:srgbClr val="414042"/>
                </a:solidFill>
                <a:latin typeface="Oakes" panose="00000400000000000000" pitchFamily="50" charset="0"/>
                <a:cs typeface="Arial"/>
              </a:rPr>
              <a:t>market your</a:t>
            </a:r>
            <a:r>
              <a:rPr sz="750" spc="3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property.</a:t>
            </a:r>
            <a:endParaRPr sz="750" dirty="0">
              <a:solidFill>
                <a:srgbClr val="414042"/>
              </a:solidFill>
              <a:latin typeface="Oakes" panose="00000400000000000000" pitchFamily="50" charset="0"/>
              <a:cs typeface="Arial"/>
            </a:endParaRPr>
          </a:p>
          <a:p>
            <a:pPr marL="513715" marR="499745" indent="-229870">
              <a:lnSpc>
                <a:spcPts val="990"/>
              </a:lnSpc>
              <a:spcBef>
                <a:spcPts val="5"/>
              </a:spcBef>
              <a:buClr>
                <a:srgbClr val="050505"/>
              </a:buClr>
              <a:buAutoNum type="arabicPeriod"/>
              <a:tabLst>
                <a:tab pos="516255" algn="l"/>
              </a:tabLst>
            </a:pPr>
            <a:r>
              <a:rPr sz="750" spc="10" dirty="0">
                <a:solidFill>
                  <a:srgbClr val="414042"/>
                </a:solidFill>
                <a:latin typeface="Oakes" panose="00000400000000000000" pitchFamily="50" charset="0"/>
                <a:cs typeface="Arial"/>
              </a:rPr>
              <a:t>Place </a:t>
            </a:r>
            <a:r>
              <a:rPr sz="750" spc="25" dirty="0">
                <a:solidFill>
                  <a:srgbClr val="414042"/>
                </a:solidFill>
                <a:latin typeface="Oakes" panose="00000400000000000000" pitchFamily="50" charset="0"/>
                <a:cs typeface="Arial"/>
              </a:rPr>
              <a:t>the </a:t>
            </a:r>
            <a:r>
              <a:rPr sz="750" spc="10" dirty="0">
                <a:solidFill>
                  <a:srgbClr val="414042"/>
                </a:solidFill>
                <a:latin typeface="Oakes" panose="00000400000000000000" pitchFamily="50" charset="0"/>
                <a:cs typeface="Arial"/>
              </a:rPr>
              <a:t>internationally </a:t>
            </a:r>
            <a:r>
              <a:rPr sz="750" spc="15" dirty="0">
                <a:solidFill>
                  <a:srgbClr val="414042"/>
                </a:solidFill>
                <a:latin typeface="Oakes" panose="00000400000000000000" pitchFamily="50" charset="0"/>
                <a:cs typeface="Arial"/>
              </a:rPr>
              <a:t>recognized CENTURY </a:t>
            </a:r>
            <a:r>
              <a:rPr sz="750" spc="25" dirty="0">
                <a:solidFill>
                  <a:srgbClr val="414042"/>
                </a:solidFill>
                <a:latin typeface="Oakes" panose="00000400000000000000" pitchFamily="50" charset="0"/>
                <a:cs typeface="Arial"/>
              </a:rPr>
              <a:t>21 yard </a:t>
            </a:r>
            <a:r>
              <a:rPr sz="750" spc="15" dirty="0">
                <a:solidFill>
                  <a:srgbClr val="414042"/>
                </a:solidFill>
                <a:latin typeface="Oakes" panose="00000400000000000000" pitchFamily="50" charset="0"/>
                <a:cs typeface="Arial"/>
              </a:rPr>
              <a:t>sign </a:t>
            </a:r>
            <a:r>
              <a:rPr sz="750" spc="30" dirty="0">
                <a:solidFill>
                  <a:srgbClr val="414042"/>
                </a:solidFill>
                <a:latin typeface="Oakes" panose="00000400000000000000" pitchFamily="50" charset="0"/>
                <a:cs typeface="Arial"/>
              </a:rPr>
              <a:t>on </a:t>
            </a:r>
            <a:r>
              <a:rPr sz="750" spc="10" dirty="0">
                <a:solidFill>
                  <a:srgbClr val="414042"/>
                </a:solidFill>
                <a:latin typeface="Oakes" panose="00000400000000000000" pitchFamily="50" charset="0"/>
                <a:cs typeface="Arial"/>
              </a:rPr>
              <a:t>your property, with your </a:t>
            </a:r>
            <a:r>
              <a:rPr sz="750" spc="5" dirty="0">
                <a:solidFill>
                  <a:srgbClr val="414042"/>
                </a:solidFill>
                <a:latin typeface="Oakes" panose="00000400000000000000" pitchFamily="50" charset="0"/>
                <a:cs typeface="Arial"/>
              </a:rPr>
              <a:t>permission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subject  </a:t>
            </a:r>
            <a:r>
              <a:rPr sz="750" spc="15" dirty="0">
                <a:solidFill>
                  <a:srgbClr val="414042"/>
                </a:solidFill>
                <a:latin typeface="Oakes" panose="00000400000000000000" pitchFamily="50" charset="0"/>
                <a:cs typeface="Arial"/>
              </a:rPr>
              <a:t>to </a:t>
            </a:r>
            <a:r>
              <a:rPr sz="750" spc="5" dirty="0">
                <a:solidFill>
                  <a:srgbClr val="414042"/>
                </a:solidFill>
                <a:latin typeface="Oakes" panose="00000400000000000000" pitchFamily="50" charset="0"/>
                <a:cs typeface="Arial"/>
              </a:rPr>
              <a:t>local</a:t>
            </a:r>
            <a:r>
              <a:rPr sz="750" spc="10"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ordinances.</a:t>
            </a:r>
            <a:endParaRPr sz="750" dirty="0">
              <a:solidFill>
                <a:srgbClr val="414042"/>
              </a:solidFill>
              <a:latin typeface="Oakes" panose="00000400000000000000" pitchFamily="50" charset="0"/>
              <a:cs typeface="Arial"/>
            </a:endParaRPr>
          </a:p>
          <a:p>
            <a:pPr marL="513715" indent="-229870">
              <a:lnSpc>
                <a:spcPct val="100000"/>
              </a:lnSpc>
              <a:spcBef>
                <a:spcPts val="30"/>
              </a:spcBef>
              <a:buAutoNum type="arabicPeriod"/>
              <a:tabLst>
                <a:tab pos="516255" algn="l"/>
              </a:tabLst>
            </a:pPr>
            <a:r>
              <a:rPr sz="750" spc="10" dirty="0">
                <a:solidFill>
                  <a:srgbClr val="414042"/>
                </a:solidFill>
                <a:latin typeface="Oakes" panose="00000400000000000000" pitchFamily="50" charset="0"/>
                <a:cs typeface="Arial"/>
              </a:rPr>
              <a:t>Post your </a:t>
            </a:r>
            <a:r>
              <a:rPr sz="750" spc="5" dirty="0">
                <a:solidFill>
                  <a:srgbClr val="414042"/>
                </a:solidFill>
                <a:latin typeface="Oakes" panose="00000400000000000000" pitchFamily="50" charset="0"/>
                <a:cs typeface="Arial"/>
              </a:rPr>
              <a:t>property </a:t>
            </a:r>
            <a:r>
              <a:rPr sz="750" spc="15" dirty="0">
                <a:solidFill>
                  <a:srgbClr val="414042"/>
                </a:solidFill>
                <a:latin typeface="Oakes" panose="00000400000000000000" pitchFamily="50" charset="0"/>
                <a:cs typeface="Arial"/>
              </a:rPr>
              <a:t>on </a:t>
            </a:r>
            <a:r>
              <a:rPr sz="750" spc="25" dirty="0">
                <a:solidFill>
                  <a:srgbClr val="414042"/>
                </a:solidFill>
                <a:latin typeface="Oakes" panose="00000400000000000000" pitchFamily="50" charset="0"/>
                <a:cs typeface="Arial"/>
              </a:rPr>
              <a:t>c21.com, </a:t>
            </a:r>
            <a:r>
              <a:rPr sz="750" spc="15" dirty="0">
                <a:solidFill>
                  <a:srgbClr val="414042"/>
                </a:solidFill>
                <a:latin typeface="Oakes" panose="00000400000000000000" pitchFamily="50" charset="0"/>
                <a:cs typeface="Arial"/>
              </a:rPr>
              <a:t>a </a:t>
            </a:r>
            <a:r>
              <a:rPr sz="750" spc="10" dirty="0">
                <a:solidFill>
                  <a:srgbClr val="414042"/>
                </a:solidFill>
                <a:latin typeface="Oakes" panose="00000400000000000000" pitchFamily="50" charset="0"/>
                <a:cs typeface="Arial"/>
              </a:rPr>
              <a:t>site which </a:t>
            </a:r>
            <a:r>
              <a:rPr sz="750" spc="15" dirty="0">
                <a:solidFill>
                  <a:srgbClr val="414042"/>
                </a:solidFill>
                <a:latin typeface="Oakes" panose="00000400000000000000" pitchFamily="50" charset="0"/>
                <a:cs typeface="Arial"/>
              </a:rPr>
              <a:t>receives </a:t>
            </a:r>
            <a:r>
              <a:rPr sz="750" spc="10" dirty="0">
                <a:solidFill>
                  <a:srgbClr val="414042"/>
                </a:solidFill>
                <a:latin typeface="Oakes" panose="00000400000000000000" pitchFamily="50" charset="0"/>
                <a:cs typeface="Arial"/>
              </a:rPr>
              <a:t>millions </a:t>
            </a:r>
            <a:r>
              <a:rPr sz="750" spc="5" dirty="0">
                <a:solidFill>
                  <a:srgbClr val="414042"/>
                </a:solidFill>
                <a:latin typeface="Oakes" panose="00000400000000000000" pitchFamily="50" charset="0"/>
                <a:cs typeface="Arial"/>
              </a:rPr>
              <a:t>of </a:t>
            </a:r>
            <a:r>
              <a:rPr sz="750" spc="10" dirty="0">
                <a:solidFill>
                  <a:srgbClr val="414042"/>
                </a:solidFill>
                <a:latin typeface="Oakes" panose="00000400000000000000" pitchFamily="50" charset="0"/>
                <a:cs typeface="Arial"/>
              </a:rPr>
              <a:t>visitors </a:t>
            </a:r>
            <a:r>
              <a:rPr sz="750" spc="15" dirty="0">
                <a:solidFill>
                  <a:srgbClr val="414042"/>
                </a:solidFill>
                <a:latin typeface="Oakes" panose="00000400000000000000" pitchFamily="50" charset="0"/>
                <a:cs typeface="Arial"/>
              </a:rPr>
              <a:t>each</a:t>
            </a:r>
            <a:r>
              <a:rPr sz="750" spc="135" dirty="0">
                <a:solidFill>
                  <a:srgbClr val="414042"/>
                </a:solidFill>
                <a:latin typeface="Oakes" panose="00000400000000000000" pitchFamily="50" charset="0"/>
                <a:cs typeface="Arial"/>
              </a:rPr>
              <a:t> </a:t>
            </a:r>
            <a:r>
              <a:rPr sz="750" spc="15" dirty="0">
                <a:solidFill>
                  <a:srgbClr val="414042"/>
                </a:solidFill>
                <a:latin typeface="Oakes" panose="00000400000000000000" pitchFamily="50" charset="0"/>
                <a:cs typeface="Arial"/>
              </a:rPr>
              <a:t>month.</a:t>
            </a:r>
            <a:endParaRPr sz="750" dirty="0">
              <a:solidFill>
                <a:srgbClr val="414042"/>
              </a:solidFill>
              <a:latin typeface="Oakes" panose="00000400000000000000" pitchFamily="50" charset="0"/>
              <a:cs typeface="Arial"/>
            </a:endParaRPr>
          </a:p>
          <a:p>
            <a:pPr marL="513715" indent="-229870">
              <a:lnSpc>
                <a:spcPct val="100000"/>
              </a:lnSpc>
              <a:spcBef>
                <a:spcPts val="85"/>
              </a:spcBef>
              <a:buAutoNum type="arabicPeriod"/>
              <a:tabLst>
                <a:tab pos="516255" algn="l"/>
              </a:tabLst>
            </a:pPr>
            <a:r>
              <a:rPr sz="750" spc="15" dirty="0">
                <a:solidFill>
                  <a:srgbClr val="414042"/>
                </a:solidFill>
                <a:latin typeface="Oakes" panose="00000400000000000000" pitchFamily="50" charset="0"/>
                <a:cs typeface="Arial"/>
              </a:rPr>
              <a:t>Promote </a:t>
            </a:r>
            <a:r>
              <a:rPr sz="750" spc="10" dirty="0">
                <a:solidFill>
                  <a:srgbClr val="414042"/>
                </a:solidFill>
                <a:latin typeface="Oakes" panose="00000400000000000000" pitchFamily="50" charset="0"/>
                <a:cs typeface="Arial"/>
              </a:rPr>
              <a:t>your </a:t>
            </a:r>
            <a:r>
              <a:rPr sz="750" spc="5" dirty="0">
                <a:solidFill>
                  <a:srgbClr val="414042"/>
                </a:solidFill>
                <a:latin typeface="Oakes" panose="00000400000000000000" pitchFamily="50" charset="0"/>
                <a:cs typeface="Arial"/>
              </a:rPr>
              <a:t>property </a:t>
            </a:r>
            <a:r>
              <a:rPr sz="750" spc="25" dirty="0">
                <a:solidFill>
                  <a:srgbClr val="414042"/>
                </a:solidFill>
                <a:latin typeface="Oakes" panose="00000400000000000000" pitchFamily="50" charset="0"/>
                <a:cs typeface="Arial"/>
              </a:rPr>
              <a:t>to </a:t>
            </a:r>
            <a:r>
              <a:rPr sz="750" spc="5" dirty="0">
                <a:solidFill>
                  <a:srgbClr val="414042"/>
                </a:solidFill>
                <a:latin typeface="Oakes" panose="00000400000000000000" pitchFamily="50" charset="0"/>
                <a:cs typeface="Arial"/>
              </a:rPr>
              <a:t>potential</a:t>
            </a:r>
            <a:r>
              <a:rPr sz="750" spc="7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buyers.</a:t>
            </a:r>
            <a:endParaRPr sz="750" dirty="0">
              <a:solidFill>
                <a:srgbClr val="414042"/>
              </a:solidFill>
              <a:latin typeface="Oakes" panose="00000400000000000000" pitchFamily="50" charset="0"/>
              <a:cs typeface="Arial"/>
            </a:endParaRPr>
          </a:p>
          <a:p>
            <a:pPr marL="515620" indent="-231775">
              <a:lnSpc>
                <a:spcPct val="100000"/>
              </a:lnSpc>
              <a:spcBef>
                <a:spcPts val="60"/>
              </a:spcBef>
              <a:buAutoNum type="arabicPeriod"/>
              <a:tabLst>
                <a:tab pos="516255" algn="l"/>
              </a:tabLst>
            </a:pPr>
            <a:r>
              <a:rPr sz="750" spc="5" dirty="0">
                <a:solidFill>
                  <a:srgbClr val="414042"/>
                </a:solidFill>
                <a:latin typeface="Oakes" panose="00000400000000000000" pitchFamily="50" charset="0"/>
                <a:cs typeface="Arial"/>
              </a:rPr>
              <a:t>Utilize </a:t>
            </a:r>
            <a:r>
              <a:rPr sz="750" spc="25" dirty="0">
                <a:solidFill>
                  <a:srgbClr val="414042"/>
                </a:solidFill>
                <a:latin typeface="Oakes" panose="00000400000000000000" pitchFamily="50" charset="0"/>
                <a:cs typeface="Arial"/>
              </a:rPr>
              <a:t>the </a:t>
            </a:r>
            <a:r>
              <a:rPr sz="750" spc="15" dirty="0">
                <a:solidFill>
                  <a:srgbClr val="414042"/>
                </a:solidFill>
                <a:latin typeface="Oakes" panose="00000400000000000000" pitchFamily="50" charset="0"/>
                <a:cs typeface="Arial"/>
              </a:rPr>
              <a:t>CENTURY </a:t>
            </a:r>
            <a:r>
              <a:rPr sz="750" spc="25" dirty="0">
                <a:solidFill>
                  <a:srgbClr val="414042"/>
                </a:solidFill>
                <a:latin typeface="Oakes" panose="00000400000000000000" pitchFamily="50" charset="0"/>
                <a:cs typeface="Arial"/>
              </a:rPr>
              <a:t>21 System's </a:t>
            </a:r>
            <a:r>
              <a:rPr sz="750" spc="15" dirty="0">
                <a:solidFill>
                  <a:srgbClr val="414042"/>
                </a:solidFill>
                <a:latin typeface="Oakes" panose="00000400000000000000" pitchFamily="50" charset="0"/>
                <a:cs typeface="Arial"/>
              </a:rPr>
              <a:t>vast </a:t>
            </a:r>
            <a:r>
              <a:rPr sz="750" spc="5" dirty="0">
                <a:solidFill>
                  <a:srgbClr val="414042"/>
                </a:solidFill>
                <a:latin typeface="Oakes" panose="00000400000000000000" pitchFamily="50" charset="0"/>
                <a:cs typeface="Arial"/>
              </a:rPr>
              <a:t>online </a:t>
            </a:r>
            <a:r>
              <a:rPr sz="750" spc="10" dirty="0">
                <a:solidFill>
                  <a:srgbClr val="414042"/>
                </a:solidFill>
                <a:latin typeface="Oakes" panose="00000400000000000000" pitchFamily="50" charset="0"/>
                <a:cs typeface="Arial"/>
              </a:rPr>
              <a:t>resources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expose </a:t>
            </a:r>
            <a:r>
              <a:rPr sz="750" spc="5" dirty="0">
                <a:solidFill>
                  <a:srgbClr val="414042"/>
                </a:solidFill>
                <a:latin typeface="Oakes" panose="00000400000000000000" pitchFamily="50" charset="0"/>
                <a:cs typeface="Arial"/>
              </a:rPr>
              <a:t>your </a:t>
            </a:r>
            <a:r>
              <a:rPr sz="750" dirty="0">
                <a:solidFill>
                  <a:srgbClr val="414042"/>
                </a:solidFill>
                <a:latin typeface="Oakes" panose="00000400000000000000" pitchFamily="50" charset="0"/>
                <a:cs typeface="Arial"/>
              </a:rPr>
              <a:t>property </a:t>
            </a:r>
            <a:r>
              <a:rPr sz="750" spc="25" dirty="0">
                <a:solidFill>
                  <a:srgbClr val="414042"/>
                </a:solidFill>
                <a:latin typeface="Oakes" panose="00000400000000000000" pitchFamily="50" charset="0"/>
                <a:cs typeface="Arial"/>
              </a:rPr>
              <a:t>to </a:t>
            </a:r>
            <a:r>
              <a:rPr sz="750" spc="0" dirty="0">
                <a:solidFill>
                  <a:srgbClr val="414042"/>
                </a:solidFill>
                <a:latin typeface="Oakes" panose="00000400000000000000" pitchFamily="50" charset="0"/>
                <a:cs typeface="Arial"/>
              </a:rPr>
              <a:t>potential </a:t>
            </a:r>
            <a:r>
              <a:rPr sz="750" spc="5" dirty="0">
                <a:solidFill>
                  <a:srgbClr val="414042"/>
                </a:solidFill>
                <a:latin typeface="Oakes" panose="00000400000000000000" pitchFamily="50" charset="0"/>
                <a:cs typeface="Arial"/>
              </a:rPr>
              <a:t>buyers </a:t>
            </a:r>
            <a:r>
              <a:rPr sz="750" spc="10" dirty="0">
                <a:solidFill>
                  <a:srgbClr val="414042"/>
                </a:solidFill>
                <a:latin typeface="Oakes" panose="00000400000000000000" pitchFamily="50" charset="0"/>
                <a:cs typeface="Arial"/>
              </a:rPr>
              <a:t>around </a:t>
            </a:r>
            <a:r>
              <a:rPr sz="750" spc="25" dirty="0">
                <a:solidFill>
                  <a:srgbClr val="414042"/>
                </a:solidFill>
                <a:latin typeface="Oakes" panose="00000400000000000000" pitchFamily="50" charset="0"/>
                <a:cs typeface="Arial"/>
              </a:rPr>
              <a:t>the</a:t>
            </a:r>
            <a:r>
              <a:rPr sz="750" spc="-20"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world.</a:t>
            </a:r>
            <a:endParaRPr sz="750" dirty="0">
              <a:solidFill>
                <a:srgbClr val="414042"/>
              </a:solidFill>
              <a:latin typeface="Oakes" panose="00000400000000000000" pitchFamily="50" charset="0"/>
              <a:cs typeface="Arial"/>
            </a:endParaRPr>
          </a:p>
          <a:p>
            <a:pPr marL="512445" marR="355600" indent="-228600">
              <a:lnSpc>
                <a:spcPct val="106800"/>
              </a:lnSpc>
              <a:spcBef>
                <a:spcPts val="50"/>
              </a:spcBef>
              <a:buClr>
                <a:srgbClr val="050505"/>
              </a:buClr>
              <a:buAutoNum type="arabicPeriod"/>
              <a:tabLst>
                <a:tab pos="516255" algn="l"/>
              </a:tabLst>
            </a:pPr>
            <a:r>
              <a:rPr sz="750" spc="5" dirty="0">
                <a:solidFill>
                  <a:srgbClr val="414042"/>
                </a:solidFill>
                <a:latin typeface="Oakes" panose="00000400000000000000" pitchFamily="50" charset="0"/>
                <a:cs typeface="Arial"/>
              </a:rPr>
              <a:t>Utilize </a:t>
            </a:r>
            <a:r>
              <a:rPr sz="750" spc="25" dirty="0">
                <a:solidFill>
                  <a:srgbClr val="414042"/>
                </a:solidFill>
                <a:latin typeface="Oakes" panose="00000400000000000000" pitchFamily="50" charset="0"/>
                <a:cs typeface="Arial"/>
              </a:rPr>
              <a:t>the </a:t>
            </a:r>
            <a:r>
              <a:rPr sz="750" spc="15" dirty="0">
                <a:solidFill>
                  <a:srgbClr val="414042"/>
                </a:solidFill>
                <a:latin typeface="Oakes" panose="00000400000000000000" pitchFamily="50" charset="0"/>
                <a:cs typeface="Arial"/>
              </a:rPr>
              <a:t>CENTURY </a:t>
            </a:r>
            <a:r>
              <a:rPr sz="750" spc="25" dirty="0">
                <a:solidFill>
                  <a:srgbClr val="414042"/>
                </a:solidFill>
                <a:latin typeface="Oakes" panose="00000400000000000000" pitchFamily="50" charset="0"/>
                <a:cs typeface="Arial"/>
              </a:rPr>
              <a:t>21 </a:t>
            </a:r>
            <a:r>
              <a:rPr sz="750" spc="10" dirty="0">
                <a:solidFill>
                  <a:srgbClr val="414042"/>
                </a:solidFill>
                <a:latin typeface="Oakes" panose="00000400000000000000" pitchFamily="50" charset="0"/>
                <a:cs typeface="Arial"/>
              </a:rPr>
              <a:t>System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help </a:t>
            </a:r>
            <a:r>
              <a:rPr sz="750" spc="25" dirty="0">
                <a:solidFill>
                  <a:srgbClr val="414042"/>
                </a:solidFill>
                <a:latin typeface="Oakes" panose="00000400000000000000" pitchFamily="50" charset="0"/>
                <a:cs typeface="Arial"/>
              </a:rPr>
              <a:t>you </a:t>
            </a:r>
            <a:r>
              <a:rPr sz="750" spc="5" dirty="0">
                <a:solidFill>
                  <a:srgbClr val="414042"/>
                </a:solidFill>
                <a:latin typeface="Oakes" panose="00000400000000000000" pitchFamily="50" charset="0"/>
                <a:cs typeface="Arial"/>
              </a:rPr>
              <a:t>obtain </a:t>
            </a:r>
            <a:r>
              <a:rPr sz="750" spc="25" dirty="0">
                <a:solidFill>
                  <a:srgbClr val="414042"/>
                </a:solidFill>
                <a:latin typeface="Oakes" panose="00000400000000000000" pitchFamily="50" charset="0"/>
                <a:cs typeface="Arial"/>
              </a:rPr>
              <a:t>the </a:t>
            </a:r>
            <a:r>
              <a:rPr sz="750" spc="10" dirty="0">
                <a:solidFill>
                  <a:srgbClr val="414042"/>
                </a:solidFill>
                <a:latin typeface="Oakes" panose="00000400000000000000" pitchFamily="50" charset="0"/>
                <a:cs typeface="Arial"/>
              </a:rPr>
              <a:t>results </a:t>
            </a:r>
            <a:r>
              <a:rPr sz="750" spc="15" dirty="0">
                <a:solidFill>
                  <a:srgbClr val="414042"/>
                </a:solidFill>
                <a:latin typeface="Oakes" panose="00000400000000000000" pitchFamily="50" charset="0"/>
                <a:cs typeface="Arial"/>
              </a:rPr>
              <a:t>you </a:t>
            </a:r>
            <a:r>
              <a:rPr sz="750" spc="10" dirty="0">
                <a:solidFill>
                  <a:srgbClr val="414042"/>
                </a:solidFill>
                <a:latin typeface="Oakes" panose="00000400000000000000" pitchFamily="50" charset="0"/>
                <a:cs typeface="Arial"/>
              </a:rPr>
              <a:t>deserve, </a:t>
            </a:r>
            <a:r>
              <a:rPr sz="750" spc="5" dirty="0">
                <a:solidFill>
                  <a:srgbClr val="414042"/>
                </a:solidFill>
                <a:latin typeface="Oakes" panose="00000400000000000000" pitchFamily="50" charset="0"/>
                <a:cs typeface="Arial"/>
              </a:rPr>
              <a:t>including leveraging </a:t>
            </a:r>
            <a:r>
              <a:rPr sz="750" spc="10" dirty="0">
                <a:solidFill>
                  <a:srgbClr val="414042"/>
                </a:solidFill>
                <a:latin typeface="Oakes" panose="00000400000000000000" pitchFamily="50" charset="0"/>
                <a:cs typeface="Arial"/>
              </a:rPr>
              <a:t>our </a:t>
            </a:r>
            <a:r>
              <a:rPr sz="750" spc="5" dirty="0">
                <a:solidFill>
                  <a:srgbClr val="414042"/>
                </a:solidFill>
                <a:latin typeface="Oakes" panose="00000400000000000000" pitchFamily="50" charset="0"/>
                <a:cs typeface="Arial"/>
              </a:rPr>
              <a:t>network </a:t>
            </a:r>
            <a:r>
              <a:rPr sz="750" spc="25" dirty="0">
                <a:solidFill>
                  <a:srgbClr val="414042"/>
                </a:solidFill>
                <a:latin typeface="Oakes" panose="00000400000000000000" pitchFamily="50" charset="0"/>
                <a:cs typeface="Arial"/>
              </a:rPr>
              <a:t>of more  than 8</a:t>
            </a:r>
            <a:r>
              <a:rPr lang="en-US" sz="750" spc="25" dirty="0">
                <a:solidFill>
                  <a:srgbClr val="414042"/>
                </a:solidFill>
                <a:latin typeface="Oakes" panose="00000400000000000000" pitchFamily="50" charset="0"/>
                <a:cs typeface="Arial"/>
              </a:rPr>
              <a:t>,3</a:t>
            </a:r>
            <a:r>
              <a:rPr sz="750" spc="25" dirty="0">
                <a:solidFill>
                  <a:srgbClr val="414042"/>
                </a:solidFill>
                <a:latin typeface="Oakes" panose="00000400000000000000" pitchFamily="50" charset="0"/>
                <a:cs typeface="Arial"/>
              </a:rPr>
              <a:t>00 </a:t>
            </a:r>
            <a:r>
              <a:rPr sz="750" spc="10" dirty="0">
                <a:solidFill>
                  <a:srgbClr val="414042"/>
                </a:solidFill>
                <a:latin typeface="Oakes" panose="00000400000000000000" pitchFamily="50" charset="0"/>
                <a:cs typeface="Arial"/>
              </a:rPr>
              <a:t>offices</a:t>
            </a:r>
            <a:r>
              <a:rPr sz="750" spc="-40"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worldwide.</a:t>
            </a:r>
            <a:endParaRPr sz="750" dirty="0">
              <a:solidFill>
                <a:srgbClr val="414042"/>
              </a:solidFill>
              <a:latin typeface="Oakes" panose="00000400000000000000" pitchFamily="50" charset="0"/>
              <a:cs typeface="Arial"/>
            </a:endParaRPr>
          </a:p>
          <a:p>
            <a:pPr marL="513715" marR="443230" indent="-229870">
              <a:lnSpc>
                <a:spcPct val="109400"/>
              </a:lnSpc>
              <a:buAutoNum type="arabicPeriod"/>
              <a:tabLst>
                <a:tab pos="516255" algn="l"/>
              </a:tabLst>
            </a:pPr>
            <a:r>
              <a:rPr sz="750" spc="10" dirty="0">
                <a:solidFill>
                  <a:srgbClr val="414042"/>
                </a:solidFill>
                <a:latin typeface="Oakes" panose="00000400000000000000" pitchFamily="50" charset="0"/>
                <a:cs typeface="Arial"/>
              </a:rPr>
              <a:t>Submit </a:t>
            </a:r>
            <a:r>
              <a:rPr sz="750" spc="25" dirty="0">
                <a:solidFill>
                  <a:srgbClr val="414042"/>
                </a:solidFill>
                <a:latin typeface="Oakes" panose="00000400000000000000" pitchFamily="50" charset="0"/>
                <a:cs typeface="Arial"/>
              </a:rPr>
              <a:t>to you </a:t>
            </a:r>
            <a:r>
              <a:rPr sz="750" spc="10" dirty="0">
                <a:solidFill>
                  <a:srgbClr val="414042"/>
                </a:solidFill>
                <a:latin typeface="Oakes" panose="00000400000000000000" pitchFamily="50" charset="0"/>
                <a:cs typeface="Arial"/>
              </a:rPr>
              <a:t>all </a:t>
            </a:r>
            <a:r>
              <a:rPr sz="750" spc="5" dirty="0">
                <a:solidFill>
                  <a:srgbClr val="414042"/>
                </a:solidFill>
                <a:latin typeface="Oakes" panose="00000400000000000000" pitchFamily="50" charset="0"/>
                <a:cs typeface="Arial"/>
              </a:rPr>
              <a:t>written </a:t>
            </a:r>
            <a:r>
              <a:rPr sz="750" spc="10" dirty="0">
                <a:solidFill>
                  <a:srgbClr val="414042"/>
                </a:solidFill>
                <a:latin typeface="Oakes" panose="00000400000000000000" pitchFamily="50" charset="0"/>
                <a:cs typeface="Arial"/>
              </a:rPr>
              <a:t>offers, assist with negotiations, </a:t>
            </a:r>
            <a:r>
              <a:rPr sz="750" spc="25" dirty="0">
                <a:solidFill>
                  <a:srgbClr val="414042"/>
                </a:solidFill>
                <a:latin typeface="Oakes" panose="00000400000000000000" pitchFamily="50" charset="0"/>
                <a:cs typeface="Arial"/>
              </a:rPr>
              <a:t>and </a:t>
            </a:r>
            <a:r>
              <a:rPr sz="750" spc="10" dirty="0">
                <a:solidFill>
                  <a:srgbClr val="414042"/>
                </a:solidFill>
                <a:latin typeface="Oakes" panose="00000400000000000000" pitchFamily="50" charset="0"/>
                <a:cs typeface="Arial"/>
              </a:rPr>
              <a:t>provide </a:t>
            </a:r>
            <a:r>
              <a:rPr sz="750" spc="30" dirty="0">
                <a:solidFill>
                  <a:srgbClr val="414042"/>
                </a:solidFill>
                <a:latin typeface="Oakes" panose="00000400000000000000" pitchFamily="50" charset="0"/>
                <a:cs typeface="Arial"/>
              </a:rPr>
              <a:t>an </a:t>
            </a:r>
            <a:r>
              <a:rPr sz="750" spc="10" dirty="0">
                <a:solidFill>
                  <a:srgbClr val="414042"/>
                </a:solidFill>
                <a:latin typeface="Oakes" panose="00000400000000000000" pitchFamily="50" charset="0"/>
                <a:cs typeface="Arial"/>
              </a:rPr>
              <a:t>estimate </a:t>
            </a:r>
            <a:r>
              <a:rPr sz="750" spc="25" dirty="0">
                <a:solidFill>
                  <a:srgbClr val="414042"/>
                </a:solidFill>
                <a:latin typeface="Oakes" panose="00000400000000000000" pitchFamily="50" charset="0"/>
                <a:cs typeface="Arial"/>
              </a:rPr>
              <a:t>of </a:t>
            </a:r>
            <a:r>
              <a:rPr sz="750" spc="10" dirty="0">
                <a:solidFill>
                  <a:srgbClr val="414042"/>
                </a:solidFill>
                <a:latin typeface="Oakes" panose="00000400000000000000" pitchFamily="50" charset="0"/>
                <a:cs typeface="Arial"/>
              </a:rPr>
              <a:t>your </a:t>
            </a:r>
            <a:r>
              <a:rPr sz="750" spc="5" dirty="0">
                <a:solidFill>
                  <a:srgbClr val="414042"/>
                </a:solidFill>
                <a:latin typeface="Oakes" panose="00000400000000000000" pitchFamily="50" charset="0"/>
                <a:cs typeface="Arial"/>
              </a:rPr>
              <a:t>net </a:t>
            </a:r>
            <a:r>
              <a:rPr sz="750" spc="15" dirty="0">
                <a:solidFill>
                  <a:srgbClr val="414042"/>
                </a:solidFill>
                <a:latin typeface="Oakes" panose="00000400000000000000" pitchFamily="50" charset="0"/>
                <a:cs typeface="Arial"/>
              </a:rPr>
              <a:t>sales proceeds, </a:t>
            </a:r>
            <a:r>
              <a:rPr sz="750" spc="25" dirty="0">
                <a:solidFill>
                  <a:srgbClr val="414042"/>
                </a:solidFill>
                <a:latin typeface="Oakes" panose="00000400000000000000" pitchFamily="50" charset="0"/>
                <a:cs typeface="Arial"/>
              </a:rPr>
              <a:t>so you  </a:t>
            </a:r>
            <a:r>
              <a:rPr sz="750" spc="10" dirty="0">
                <a:solidFill>
                  <a:srgbClr val="414042"/>
                </a:solidFill>
                <a:latin typeface="Oakes" panose="00000400000000000000" pitchFamily="50" charset="0"/>
                <a:cs typeface="Arial"/>
              </a:rPr>
              <a:t>understand </a:t>
            </a:r>
            <a:r>
              <a:rPr sz="750" spc="15" dirty="0">
                <a:solidFill>
                  <a:srgbClr val="414042"/>
                </a:solidFill>
                <a:latin typeface="Oakes" panose="00000400000000000000" pitchFamily="50" charset="0"/>
                <a:cs typeface="Arial"/>
              </a:rPr>
              <a:t>these </a:t>
            </a:r>
            <a:r>
              <a:rPr sz="750" spc="10" dirty="0">
                <a:solidFill>
                  <a:srgbClr val="414042"/>
                </a:solidFill>
                <a:latin typeface="Oakes" panose="00000400000000000000" pitchFamily="50" charset="0"/>
                <a:cs typeface="Arial"/>
              </a:rPr>
              <a:t>implications </a:t>
            </a:r>
            <a:r>
              <a:rPr sz="750" spc="5" dirty="0">
                <a:solidFill>
                  <a:srgbClr val="414042"/>
                </a:solidFill>
                <a:latin typeface="Oakes" panose="00000400000000000000" pitchFamily="50" charset="0"/>
                <a:cs typeface="Arial"/>
              </a:rPr>
              <a:t>prior </a:t>
            </a:r>
            <a:r>
              <a:rPr sz="750" spc="25" dirty="0">
                <a:solidFill>
                  <a:srgbClr val="414042"/>
                </a:solidFill>
                <a:latin typeface="Oakes" panose="00000400000000000000" pitchFamily="50" charset="0"/>
                <a:cs typeface="Arial"/>
              </a:rPr>
              <a:t>to the </a:t>
            </a:r>
            <a:r>
              <a:rPr sz="750" spc="5" dirty="0">
                <a:solidFill>
                  <a:srgbClr val="414042"/>
                </a:solidFill>
                <a:latin typeface="Oakes" panose="00000400000000000000" pitchFamily="50" charset="0"/>
                <a:cs typeface="Arial"/>
              </a:rPr>
              <a:t>acceptance or </a:t>
            </a:r>
            <a:r>
              <a:rPr sz="750" spc="10" dirty="0">
                <a:solidFill>
                  <a:srgbClr val="414042"/>
                </a:solidFill>
                <a:latin typeface="Oakes" panose="00000400000000000000" pitchFamily="50" charset="0"/>
                <a:cs typeface="Arial"/>
              </a:rPr>
              <a:t>rejection </a:t>
            </a:r>
            <a:r>
              <a:rPr sz="750" spc="25" dirty="0">
                <a:solidFill>
                  <a:srgbClr val="414042"/>
                </a:solidFill>
                <a:latin typeface="Oakes" panose="00000400000000000000" pitchFamily="50" charset="0"/>
                <a:cs typeface="Arial"/>
              </a:rPr>
              <a:t>of </a:t>
            </a:r>
            <a:r>
              <a:rPr sz="750" spc="5" dirty="0">
                <a:solidFill>
                  <a:srgbClr val="414042"/>
                </a:solidFill>
                <a:latin typeface="Oakes" panose="00000400000000000000" pitchFamily="50" charset="0"/>
                <a:cs typeface="Arial"/>
              </a:rPr>
              <a:t>any</a:t>
            </a:r>
            <a:r>
              <a:rPr sz="750" spc="-10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offer.</a:t>
            </a:r>
            <a:endParaRPr sz="750" dirty="0">
              <a:solidFill>
                <a:srgbClr val="414042"/>
              </a:solidFill>
              <a:latin typeface="Oakes" panose="00000400000000000000" pitchFamily="50" charset="0"/>
              <a:cs typeface="Arial"/>
            </a:endParaRPr>
          </a:p>
          <a:p>
            <a:pPr marL="513715" marR="750570" indent="-229870">
              <a:lnSpc>
                <a:spcPct val="109400"/>
              </a:lnSpc>
              <a:buAutoNum type="arabicPeriod"/>
              <a:tabLst>
                <a:tab pos="516255" algn="l"/>
              </a:tabLst>
            </a:pPr>
            <a:r>
              <a:rPr sz="750" spc="10" dirty="0">
                <a:solidFill>
                  <a:srgbClr val="414042"/>
                </a:solidFill>
                <a:latin typeface="Oakes" panose="00000400000000000000" pitchFamily="50" charset="0"/>
                <a:cs typeface="Arial"/>
              </a:rPr>
              <a:t>Upon </a:t>
            </a:r>
            <a:r>
              <a:rPr sz="750" spc="5" dirty="0">
                <a:solidFill>
                  <a:srgbClr val="414042"/>
                </a:solidFill>
                <a:latin typeface="Oakes" panose="00000400000000000000" pitchFamily="50" charset="0"/>
                <a:cs typeface="Arial"/>
              </a:rPr>
              <a:t>acceptance of </a:t>
            </a:r>
            <a:r>
              <a:rPr sz="750" spc="15" dirty="0">
                <a:solidFill>
                  <a:srgbClr val="414042"/>
                </a:solidFill>
                <a:latin typeface="Oakes" panose="00000400000000000000" pitchFamily="50" charset="0"/>
                <a:cs typeface="Arial"/>
              </a:rPr>
              <a:t>an </a:t>
            </a:r>
            <a:r>
              <a:rPr sz="750" spc="5" dirty="0">
                <a:solidFill>
                  <a:srgbClr val="414042"/>
                </a:solidFill>
                <a:latin typeface="Oakes" panose="00000400000000000000" pitchFamily="50" charset="0"/>
                <a:cs typeface="Arial"/>
              </a:rPr>
              <a:t>offer </a:t>
            </a:r>
            <a:r>
              <a:rPr sz="750" spc="15" dirty="0">
                <a:solidFill>
                  <a:srgbClr val="414042"/>
                </a:solidFill>
                <a:latin typeface="Oakes" panose="00000400000000000000" pitchFamily="50" charset="0"/>
                <a:cs typeface="Arial"/>
              </a:rPr>
              <a:t>by you, </a:t>
            </a:r>
            <a:r>
              <a:rPr sz="750" spc="25" dirty="0">
                <a:solidFill>
                  <a:srgbClr val="414042"/>
                </a:solidFill>
                <a:latin typeface="Oakes" panose="00000400000000000000" pitchFamily="50" charset="0"/>
                <a:cs typeface="Arial"/>
              </a:rPr>
              <a:t>pre-settlement </a:t>
            </a:r>
            <a:r>
              <a:rPr sz="750" spc="5" dirty="0">
                <a:solidFill>
                  <a:srgbClr val="414042"/>
                </a:solidFill>
                <a:latin typeface="Oakes" panose="00000400000000000000" pitchFamily="50" charset="0"/>
                <a:cs typeface="Arial"/>
              </a:rPr>
              <a:t>(escrow) activities throughout </a:t>
            </a:r>
            <a:r>
              <a:rPr sz="750" spc="10" dirty="0">
                <a:solidFill>
                  <a:srgbClr val="414042"/>
                </a:solidFill>
                <a:latin typeface="Oakes" panose="00000400000000000000" pitchFamily="50" charset="0"/>
                <a:cs typeface="Arial"/>
              </a:rPr>
              <a:t>the </a:t>
            </a:r>
            <a:r>
              <a:rPr sz="750" spc="15" dirty="0">
                <a:solidFill>
                  <a:srgbClr val="414042"/>
                </a:solidFill>
                <a:latin typeface="Oakes" panose="00000400000000000000" pitchFamily="50" charset="0"/>
                <a:cs typeface="Arial"/>
              </a:rPr>
              <a:t>closing </a:t>
            </a:r>
            <a:r>
              <a:rPr sz="750" spc="5" dirty="0">
                <a:solidFill>
                  <a:srgbClr val="414042"/>
                </a:solidFill>
                <a:latin typeface="Oakes" panose="00000400000000000000" pitchFamily="50" charset="0"/>
                <a:cs typeface="Arial"/>
              </a:rPr>
              <a:t>process will </a:t>
            </a:r>
            <a:r>
              <a:rPr sz="750" spc="25" dirty="0">
                <a:solidFill>
                  <a:srgbClr val="414042"/>
                </a:solidFill>
                <a:latin typeface="Oakes" panose="00000400000000000000" pitchFamily="50" charset="0"/>
                <a:cs typeface="Arial"/>
              </a:rPr>
              <a:t>be  monitored as </a:t>
            </a:r>
            <a:r>
              <a:rPr sz="750" spc="15" dirty="0">
                <a:solidFill>
                  <a:srgbClr val="414042"/>
                </a:solidFill>
                <a:latin typeface="Oakes" panose="00000400000000000000" pitchFamily="50" charset="0"/>
                <a:cs typeface="Arial"/>
              </a:rPr>
              <a:t>permitted by </a:t>
            </a:r>
            <a:r>
              <a:rPr sz="750" spc="25" dirty="0">
                <a:solidFill>
                  <a:srgbClr val="414042"/>
                </a:solidFill>
                <a:latin typeface="Oakes" panose="00000400000000000000" pitchFamily="50" charset="0"/>
                <a:cs typeface="Arial"/>
              </a:rPr>
              <a:t>law </a:t>
            </a:r>
            <a:r>
              <a:rPr sz="750" spc="15" dirty="0">
                <a:solidFill>
                  <a:srgbClr val="414042"/>
                </a:solidFill>
                <a:latin typeface="Oakes" panose="00000400000000000000" pitchFamily="50" charset="0"/>
                <a:cs typeface="Arial"/>
              </a:rPr>
              <a:t>or </a:t>
            </a:r>
            <a:r>
              <a:rPr sz="750" spc="25" dirty="0">
                <a:solidFill>
                  <a:srgbClr val="414042"/>
                </a:solidFill>
                <a:latin typeface="Oakes" panose="00000400000000000000" pitchFamily="50" charset="0"/>
                <a:cs typeface="Arial"/>
              </a:rPr>
              <a:t>local</a:t>
            </a:r>
            <a:r>
              <a:rPr sz="750" spc="-60"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practice.</a:t>
            </a:r>
            <a:endParaRPr sz="750" dirty="0">
              <a:solidFill>
                <a:srgbClr val="414042"/>
              </a:solidFill>
              <a:latin typeface="Oakes" panose="00000400000000000000" pitchFamily="50" charset="0"/>
              <a:cs typeface="Arial"/>
            </a:endParaRPr>
          </a:p>
          <a:p>
            <a:pPr marL="513715" indent="-229870">
              <a:lnSpc>
                <a:spcPct val="100000"/>
              </a:lnSpc>
              <a:spcBef>
                <a:spcPts val="85"/>
              </a:spcBef>
              <a:buAutoNum type="arabicPeriod"/>
              <a:tabLst>
                <a:tab pos="514350" algn="l"/>
              </a:tabLst>
            </a:pPr>
            <a:r>
              <a:rPr sz="750" spc="10" dirty="0">
                <a:solidFill>
                  <a:srgbClr val="414042"/>
                </a:solidFill>
                <a:latin typeface="Oakes" panose="00000400000000000000" pitchFamily="50" charset="0"/>
                <a:cs typeface="Arial"/>
              </a:rPr>
              <a:t>Assist </a:t>
            </a:r>
            <a:r>
              <a:rPr sz="750" spc="25" dirty="0">
                <a:solidFill>
                  <a:srgbClr val="414042"/>
                </a:solidFill>
                <a:latin typeface="Oakes" panose="00000400000000000000" pitchFamily="50" charset="0"/>
                <a:cs typeface="Arial"/>
              </a:rPr>
              <a:t>you </a:t>
            </a:r>
            <a:r>
              <a:rPr sz="750" spc="10" dirty="0">
                <a:solidFill>
                  <a:srgbClr val="414042"/>
                </a:solidFill>
                <a:latin typeface="Oakes" panose="00000400000000000000" pitchFamily="50" charset="0"/>
                <a:cs typeface="Arial"/>
              </a:rPr>
              <a:t>in </a:t>
            </a:r>
            <a:r>
              <a:rPr sz="750" spc="5" dirty="0">
                <a:solidFill>
                  <a:srgbClr val="414042"/>
                </a:solidFill>
                <a:latin typeface="Oakes" panose="00000400000000000000" pitchFamily="50" charset="0"/>
                <a:cs typeface="Arial"/>
              </a:rPr>
              <a:t>finding </a:t>
            </a:r>
            <a:r>
              <a:rPr sz="750" spc="10" dirty="0">
                <a:solidFill>
                  <a:srgbClr val="414042"/>
                </a:solidFill>
                <a:latin typeface="Oakes" panose="00000400000000000000" pitchFamily="50" charset="0"/>
                <a:cs typeface="Arial"/>
              </a:rPr>
              <a:t>your </a:t>
            </a:r>
            <a:r>
              <a:rPr sz="750" spc="15" dirty="0">
                <a:solidFill>
                  <a:srgbClr val="414042"/>
                </a:solidFill>
                <a:latin typeface="Oakes" panose="00000400000000000000" pitchFamily="50" charset="0"/>
                <a:cs typeface="Arial"/>
              </a:rPr>
              <a:t>next </a:t>
            </a:r>
            <a:r>
              <a:rPr sz="750" spc="25" dirty="0">
                <a:solidFill>
                  <a:srgbClr val="414042"/>
                </a:solidFill>
                <a:latin typeface="Oakes" panose="00000400000000000000" pitchFamily="50" charset="0"/>
                <a:cs typeface="Arial"/>
              </a:rPr>
              <a:t>home, </a:t>
            </a:r>
            <a:r>
              <a:rPr sz="750" spc="15" dirty="0">
                <a:solidFill>
                  <a:srgbClr val="414042"/>
                </a:solidFill>
                <a:latin typeface="Oakes" panose="00000400000000000000" pitchFamily="50" charset="0"/>
                <a:cs typeface="Arial"/>
              </a:rPr>
              <a:t>or </a:t>
            </a:r>
            <a:r>
              <a:rPr sz="750" spc="5" dirty="0">
                <a:solidFill>
                  <a:srgbClr val="414042"/>
                </a:solidFill>
                <a:latin typeface="Oakes" panose="00000400000000000000" pitchFamily="50" charset="0"/>
                <a:cs typeface="Arial"/>
              </a:rPr>
              <a:t>offer </a:t>
            </a:r>
            <a:r>
              <a:rPr sz="750" spc="25" dirty="0">
                <a:solidFill>
                  <a:srgbClr val="414042"/>
                </a:solidFill>
                <a:latin typeface="Oakes" panose="00000400000000000000" pitchFamily="50" charset="0"/>
                <a:cs typeface="Arial"/>
              </a:rPr>
              <a:t>to </a:t>
            </a:r>
            <a:r>
              <a:rPr sz="750" spc="15" dirty="0">
                <a:solidFill>
                  <a:srgbClr val="414042"/>
                </a:solidFill>
                <a:latin typeface="Oakes" panose="00000400000000000000" pitchFamily="50" charset="0"/>
                <a:cs typeface="Arial"/>
              </a:rPr>
              <a:t>refer </a:t>
            </a:r>
            <a:r>
              <a:rPr sz="750" spc="25" dirty="0">
                <a:solidFill>
                  <a:srgbClr val="414042"/>
                </a:solidFill>
                <a:latin typeface="Oakes" panose="00000400000000000000" pitchFamily="50" charset="0"/>
                <a:cs typeface="Arial"/>
              </a:rPr>
              <a:t>you to </a:t>
            </a:r>
            <a:r>
              <a:rPr sz="750" spc="5" dirty="0">
                <a:solidFill>
                  <a:srgbClr val="414042"/>
                </a:solidFill>
                <a:latin typeface="Oakes" panose="00000400000000000000" pitchFamily="50" charset="0"/>
                <a:cs typeface="Arial"/>
              </a:rPr>
              <a:t>another </a:t>
            </a:r>
            <a:r>
              <a:rPr sz="750" spc="15" dirty="0">
                <a:solidFill>
                  <a:srgbClr val="414042"/>
                </a:solidFill>
                <a:latin typeface="Oakes" panose="00000400000000000000" pitchFamily="50" charset="0"/>
                <a:cs typeface="Arial"/>
              </a:rPr>
              <a:t>CENTURY </a:t>
            </a:r>
            <a:r>
              <a:rPr sz="750" spc="25" dirty="0">
                <a:solidFill>
                  <a:srgbClr val="414042"/>
                </a:solidFill>
                <a:latin typeface="Oakes" panose="00000400000000000000" pitchFamily="50" charset="0"/>
                <a:cs typeface="Arial"/>
              </a:rPr>
              <a:t>21 </a:t>
            </a:r>
            <a:r>
              <a:rPr sz="750" spc="10" dirty="0">
                <a:solidFill>
                  <a:srgbClr val="414042"/>
                </a:solidFill>
                <a:latin typeface="Oakes" panose="00000400000000000000" pitchFamily="50" charset="0"/>
                <a:cs typeface="Arial"/>
              </a:rPr>
              <a:t>Office in another</a:t>
            </a:r>
            <a:r>
              <a:rPr sz="750" spc="8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location.</a:t>
            </a:r>
            <a:endParaRPr sz="750" dirty="0">
              <a:solidFill>
                <a:srgbClr val="414042"/>
              </a:solidFill>
              <a:latin typeface="Oakes" panose="00000400000000000000" pitchFamily="50" charset="0"/>
              <a:cs typeface="Arial"/>
            </a:endParaRPr>
          </a:p>
          <a:p>
            <a:pPr marL="512445" indent="-227329">
              <a:lnSpc>
                <a:spcPct val="100000"/>
              </a:lnSpc>
              <a:spcBef>
                <a:spcPts val="60"/>
              </a:spcBef>
              <a:buAutoNum type="arabicPeriod"/>
              <a:tabLst>
                <a:tab pos="513080" algn="l"/>
              </a:tabLst>
            </a:pPr>
            <a:r>
              <a:rPr sz="750" spc="15" dirty="0">
                <a:solidFill>
                  <a:srgbClr val="414042"/>
                </a:solidFill>
                <a:latin typeface="Oakes" panose="00000400000000000000" pitchFamily="50" charset="0"/>
                <a:cs typeface="Arial"/>
              </a:rPr>
              <a:t>Use </a:t>
            </a:r>
            <a:r>
              <a:rPr sz="750" spc="25" dirty="0">
                <a:solidFill>
                  <a:srgbClr val="414042"/>
                </a:solidFill>
                <a:latin typeface="Oakes" panose="00000400000000000000" pitchFamily="50" charset="0"/>
                <a:cs typeface="Arial"/>
              </a:rPr>
              <a:t>the </a:t>
            </a:r>
            <a:r>
              <a:rPr sz="750" spc="0" dirty="0">
                <a:solidFill>
                  <a:srgbClr val="414042"/>
                </a:solidFill>
                <a:latin typeface="Oakes" panose="00000400000000000000" pitchFamily="50" charset="0"/>
                <a:cs typeface="Arial"/>
              </a:rPr>
              <a:t>full </a:t>
            </a:r>
            <a:r>
              <a:rPr sz="750" spc="5" dirty="0">
                <a:solidFill>
                  <a:srgbClr val="414042"/>
                </a:solidFill>
                <a:latin typeface="Oakes" panose="00000400000000000000" pitchFamily="50" charset="0"/>
                <a:cs typeface="Arial"/>
              </a:rPr>
              <a:t>breadth of </a:t>
            </a:r>
            <a:r>
              <a:rPr sz="750" spc="0" dirty="0">
                <a:solidFill>
                  <a:srgbClr val="414042"/>
                </a:solidFill>
                <a:latin typeface="Oakes" panose="00000400000000000000" pitchFamily="50" charset="0"/>
                <a:cs typeface="Arial"/>
              </a:rPr>
              <a:t>our </a:t>
            </a:r>
            <a:r>
              <a:rPr sz="750" spc="10" dirty="0">
                <a:solidFill>
                  <a:srgbClr val="414042"/>
                </a:solidFill>
                <a:latin typeface="Oakes" panose="00000400000000000000" pitchFamily="50" charset="0"/>
                <a:cs typeface="Arial"/>
              </a:rPr>
              <a:t>collective experience, </a:t>
            </a:r>
            <a:r>
              <a:rPr sz="750" spc="0" dirty="0">
                <a:solidFill>
                  <a:srgbClr val="414042"/>
                </a:solidFill>
                <a:latin typeface="Oakes" panose="00000400000000000000" pitchFamily="50" charset="0"/>
                <a:cs typeface="Arial"/>
              </a:rPr>
              <a:t>knowledge </a:t>
            </a:r>
            <a:r>
              <a:rPr sz="750" spc="1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tools </a:t>
            </a:r>
            <a:r>
              <a:rPr sz="750" spc="15" dirty="0">
                <a:solidFill>
                  <a:srgbClr val="414042"/>
                </a:solidFill>
                <a:latin typeface="Oakes" panose="00000400000000000000" pitchFamily="50" charset="0"/>
                <a:cs typeface="Arial"/>
              </a:rPr>
              <a:t>&amp;the most </a:t>
            </a:r>
            <a:r>
              <a:rPr sz="750" spc="0" dirty="0">
                <a:solidFill>
                  <a:srgbClr val="414042"/>
                </a:solidFill>
                <a:latin typeface="Oakes" panose="00000400000000000000" pitchFamily="50" charset="0"/>
                <a:cs typeface="Arial"/>
              </a:rPr>
              <a:t>up-to-date </a:t>
            </a:r>
            <a:r>
              <a:rPr sz="750" spc="5" dirty="0">
                <a:solidFill>
                  <a:srgbClr val="414042"/>
                </a:solidFill>
                <a:latin typeface="Oakes" panose="00000400000000000000" pitchFamily="50" charset="0"/>
                <a:cs typeface="Arial"/>
              </a:rPr>
              <a:t>training to best </a:t>
            </a:r>
            <a:r>
              <a:rPr sz="750" spc="10" dirty="0">
                <a:solidFill>
                  <a:srgbClr val="414042"/>
                </a:solidFill>
                <a:latin typeface="Oakes" panose="00000400000000000000" pitchFamily="50" charset="0"/>
                <a:cs typeface="Arial"/>
              </a:rPr>
              <a:t>serve</a:t>
            </a:r>
            <a:r>
              <a:rPr sz="750" spc="22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you.</a:t>
            </a:r>
            <a:endParaRPr sz="750" dirty="0">
              <a:solidFill>
                <a:srgbClr val="414042"/>
              </a:solidFill>
              <a:latin typeface="Oakes" panose="00000400000000000000" pitchFamily="50" charset="0"/>
              <a:cs typeface="Arial"/>
            </a:endParaRPr>
          </a:p>
          <a:p>
            <a:pPr>
              <a:lnSpc>
                <a:spcPct val="100000"/>
              </a:lnSpc>
              <a:spcBef>
                <a:spcPts val="35"/>
              </a:spcBef>
            </a:pPr>
            <a:endParaRPr sz="900" dirty="0">
              <a:solidFill>
                <a:srgbClr val="414042"/>
              </a:solidFill>
              <a:latin typeface="Oakes" panose="00000400000000000000" pitchFamily="50" charset="0"/>
              <a:cs typeface="Times New Roman"/>
            </a:endParaRPr>
          </a:p>
          <a:p>
            <a:pPr marL="285115">
              <a:lnSpc>
                <a:spcPct val="100000"/>
              </a:lnSpc>
              <a:tabLst>
                <a:tab pos="6108065" algn="l"/>
              </a:tabLst>
            </a:pPr>
            <a:r>
              <a:rPr sz="750" spc="5" dirty="0">
                <a:solidFill>
                  <a:srgbClr val="414042"/>
                </a:solidFill>
                <a:latin typeface="Oakes" panose="00000400000000000000" pitchFamily="50" charset="0"/>
                <a:cs typeface="Arial"/>
              </a:rPr>
              <a:t>21.  </a:t>
            </a:r>
            <a:r>
              <a:rPr sz="750" spc="40" dirty="0">
                <a:solidFill>
                  <a:srgbClr val="414042"/>
                </a:solidFill>
                <a:latin typeface="Oakes" panose="00000400000000000000" pitchFamily="50" charset="0"/>
                <a:cs typeface="Arial"/>
              </a:rPr>
              <a:t> </a:t>
            </a:r>
            <a:r>
              <a:rPr sz="750" u="sng" dirty="0">
                <a:solidFill>
                  <a:srgbClr val="414042"/>
                </a:solidFill>
                <a:uFill>
                  <a:solidFill>
                    <a:srgbClr val="000000"/>
                  </a:solidFill>
                </a:uFill>
                <a:latin typeface="Oakes" panose="00000400000000000000" pitchFamily="50" charset="0"/>
                <a:cs typeface="Arial"/>
              </a:rPr>
              <a:t> 	</a:t>
            </a:r>
            <a:endParaRPr sz="750" dirty="0">
              <a:solidFill>
                <a:srgbClr val="414042"/>
              </a:solidFill>
              <a:latin typeface="Oakes" panose="00000400000000000000" pitchFamily="50" charset="0"/>
              <a:cs typeface="Arial"/>
            </a:endParaRPr>
          </a:p>
          <a:p>
            <a:pPr marL="55244" marR="542290" indent="2540">
              <a:lnSpc>
                <a:spcPct val="109400"/>
              </a:lnSpc>
              <a:spcBef>
                <a:spcPts val="315"/>
              </a:spcBef>
            </a:pPr>
            <a:r>
              <a:rPr sz="750" spc="30" dirty="0">
                <a:solidFill>
                  <a:srgbClr val="414042"/>
                </a:solidFill>
                <a:latin typeface="Oakes" panose="00000400000000000000" pitchFamily="50" charset="0"/>
                <a:cs typeface="Arial"/>
              </a:rPr>
              <a:t>We </a:t>
            </a:r>
            <a:r>
              <a:rPr sz="750" spc="5" dirty="0">
                <a:solidFill>
                  <a:srgbClr val="414042"/>
                </a:solidFill>
                <a:latin typeface="Oakes" panose="00000400000000000000" pitchFamily="50" charset="0"/>
                <a:cs typeface="Arial"/>
              </a:rPr>
              <a:t>appreciate </a:t>
            </a:r>
            <a:r>
              <a:rPr sz="750" spc="25" dirty="0">
                <a:solidFill>
                  <a:srgbClr val="414042"/>
                </a:solidFill>
                <a:latin typeface="Oakes" panose="00000400000000000000" pitchFamily="50" charset="0"/>
                <a:cs typeface="Arial"/>
              </a:rPr>
              <a:t>you </a:t>
            </a:r>
            <a:r>
              <a:rPr sz="750" spc="5" dirty="0">
                <a:solidFill>
                  <a:srgbClr val="414042"/>
                </a:solidFill>
                <a:latin typeface="Oakes" panose="00000400000000000000" pitchFamily="50" charset="0"/>
                <a:cs typeface="Arial"/>
              </a:rPr>
              <a:t>allowiing </a:t>
            </a:r>
            <a:r>
              <a:rPr sz="750" spc="25" dirty="0">
                <a:solidFill>
                  <a:srgbClr val="414042"/>
                </a:solidFill>
                <a:latin typeface="Oakes" panose="00000400000000000000" pitchFamily="50" charset="0"/>
                <a:cs typeface="Arial"/>
              </a:rPr>
              <a:t>us to </a:t>
            </a:r>
            <a:r>
              <a:rPr sz="750" spc="15" dirty="0">
                <a:solidFill>
                  <a:srgbClr val="414042"/>
                </a:solidFill>
                <a:latin typeface="Oakes" panose="00000400000000000000" pitchFamily="50" charset="0"/>
                <a:cs typeface="Arial"/>
              </a:rPr>
              <a:t>help </a:t>
            </a:r>
            <a:r>
              <a:rPr sz="750" spc="25" dirty="0">
                <a:solidFill>
                  <a:srgbClr val="414042"/>
                </a:solidFill>
                <a:latin typeface="Oakes" panose="00000400000000000000" pitchFamily="50" charset="0"/>
                <a:cs typeface="Arial"/>
              </a:rPr>
              <a:t>you </a:t>
            </a:r>
            <a:r>
              <a:rPr sz="750" spc="10" dirty="0">
                <a:solidFill>
                  <a:srgbClr val="414042"/>
                </a:solidFill>
                <a:latin typeface="Oakes" panose="00000400000000000000" pitchFamily="50" charset="0"/>
                <a:cs typeface="Arial"/>
              </a:rPr>
              <a:t>with </a:t>
            </a:r>
            <a:r>
              <a:rPr sz="750" spc="25" dirty="0">
                <a:solidFill>
                  <a:srgbClr val="414042"/>
                </a:solidFill>
                <a:latin typeface="Oakes" panose="00000400000000000000" pitchFamily="50" charset="0"/>
                <a:cs typeface="Arial"/>
              </a:rPr>
              <a:t>the </a:t>
            </a:r>
            <a:r>
              <a:rPr sz="750" spc="15" dirty="0">
                <a:solidFill>
                  <a:srgbClr val="414042"/>
                </a:solidFill>
                <a:latin typeface="Oakes" panose="00000400000000000000" pitchFamily="50" charset="0"/>
                <a:cs typeface="Arial"/>
              </a:rPr>
              <a:t>marketing </a:t>
            </a:r>
            <a:r>
              <a:rPr sz="750" spc="25" dirty="0">
                <a:solidFill>
                  <a:srgbClr val="414042"/>
                </a:solidFill>
                <a:latin typeface="Oakes" panose="00000400000000000000" pitchFamily="50" charset="0"/>
                <a:cs typeface="Arial"/>
              </a:rPr>
              <a:t>of </a:t>
            </a:r>
            <a:r>
              <a:rPr sz="750" spc="10" dirty="0">
                <a:solidFill>
                  <a:srgbClr val="414042"/>
                </a:solidFill>
                <a:latin typeface="Oakes" panose="00000400000000000000" pitchFamily="50" charset="0"/>
                <a:cs typeface="Arial"/>
              </a:rPr>
              <a:t>your </a:t>
            </a:r>
            <a:r>
              <a:rPr sz="750" spc="5" dirty="0">
                <a:solidFill>
                  <a:srgbClr val="414042"/>
                </a:solidFill>
                <a:latin typeface="Oakes" panose="00000400000000000000" pitchFamily="50" charset="0"/>
                <a:cs typeface="Arial"/>
              </a:rPr>
              <a:t>property. </a:t>
            </a:r>
            <a:r>
              <a:rPr sz="750" spc="0" dirty="0">
                <a:solidFill>
                  <a:srgbClr val="414042"/>
                </a:solidFill>
                <a:latin typeface="Oakes" panose="00000400000000000000" pitchFamily="50" charset="0"/>
                <a:cs typeface="Arial"/>
              </a:rPr>
              <a:t>If </a:t>
            </a:r>
            <a:r>
              <a:rPr sz="750" spc="5" dirty="0">
                <a:solidFill>
                  <a:srgbClr val="414042"/>
                </a:solidFill>
                <a:latin typeface="Oakes" panose="00000400000000000000" pitchFamily="50" charset="0"/>
                <a:cs typeface="Arial"/>
              </a:rPr>
              <a:t>at </a:t>
            </a:r>
            <a:r>
              <a:rPr sz="750" spc="15" dirty="0">
                <a:solidFill>
                  <a:srgbClr val="414042"/>
                </a:solidFill>
                <a:latin typeface="Oakes" panose="00000400000000000000" pitchFamily="50" charset="0"/>
                <a:cs typeface="Arial"/>
              </a:rPr>
              <a:t>any </a:t>
            </a:r>
            <a:r>
              <a:rPr sz="750" spc="10" dirty="0">
                <a:solidFill>
                  <a:srgbClr val="414042"/>
                </a:solidFill>
                <a:latin typeface="Oakes" panose="00000400000000000000" pitchFamily="50" charset="0"/>
                <a:cs typeface="Arial"/>
              </a:rPr>
              <a:t>time </a:t>
            </a:r>
            <a:r>
              <a:rPr sz="750" spc="25" dirty="0">
                <a:solidFill>
                  <a:srgbClr val="414042"/>
                </a:solidFill>
                <a:latin typeface="Oakes" panose="00000400000000000000" pitchFamily="50" charset="0"/>
                <a:cs typeface="Arial"/>
              </a:rPr>
              <a:t>you </a:t>
            </a:r>
            <a:r>
              <a:rPr sz="750" spc="15" dirty="0">
                <a:solidFill>
                  <a:srgbClr val="414042"/>
                </a:solidFill>
                <a:latin typeface="Oakes" panose="00000400000000000000" pitchFamily="50" charset="0"/>
                <a:cs typeface="Arial"/>
              </a:rPr>
              <a:t>have a </a:t>
            </a:r>
            <a:r>
              <a:rPr sz="750" spc="10" dirty="0">
                <a:solidFill>
                  <a:srgbClr val="414042"/>
                </a:solidFill>
                <a:latin typeface="Oakes" panose="00000400000000000000" pitchFamily="50" charset="0"/>
                <a:cs typeface="Arial"/>
              </a:rPr>
              <a:t>question, </a:t>
            </a:r>
            <a:r>
              <a:rPr sz="750" spc="15" dirty="0">
                <a:solidFill>
                  <a:srgbClr val="414042"/>
                </a:solidFill>
                <a:latin typeface="Oakes" panose="00000400000000000000" pitchFamily="50" charset="0"/>
                <a:cs typeface="Arial"/>
              </a:rPr>
              <a:t>concern,  comment </a:t>
            </a:r>
            <a:r>
              <a:rPr sz="750" spc="5" dirty="0">
                <a:solidFill>
                  <a:srgbClr val="414042"/>
                </a:solidFill>
                <a:latin typeface="Oakes" panose="00000400000000000000" pitchFamily="50" charset="0"/>
                <a:cs typeface="Arial"/>
              </a:rPr>
              <a:t>or </a:t>
            </a:r>
            <a:r>
              <a:rPr sz="750" spc="10" dirty="0">
                <a:solidFill>
                  <a:srgbClr val="414042"/>
                </a:solidFill>
                <a:latin typeface="Oakes" panose="00000400000000000000" pitchFamily="50" charset="0"/>
                <a:cs typeface="Arial"/>
              </a:rPr>
              <a:t>suggestion, </a:t>
            </a:r>
            <a:r>
              <a:rPr sz="750" spc="5" dirty="0">
                <a:solidFill>
                  <a:srgbClr val="414042"/>
                </a:solidFill>
                <a:latin typeface="Oakes" panose="00000400000000000000" pitchFamily="50" charset="0"/>
                <a:cs typeface="Arial"/>
              </a:rPr>
              <a:t>please</a:t>
            </a:r>
            <a:r>
              <a:rPr sz="750" spc="7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contact:</a:t>
            </a:r>
            <a:endParaRPr sz="750" dirty="0">
              <a:solidFill>
                <a:srgbClr val="414042"/>
              </a:solidFill>
              <a:latin typeface="Oakes" panose="00000400000000000000" pitchFamily="50" charset="0"/>
              <a:cs typeface="Arial"/>
            </a:endParaRPr>
          </a:p>
          <a:p>
            <a:pPr marL="48895">
              <a:lnSpc>
                <a:spcPct val="100000"/>
              </a:lnSpc>
              <a:spcBef>
                <a:spcPts val="685"/>
              </a:spcBef>
              <a:tabLst>
                <a:tab pos="3104515" algn="l"/>
                <a:tab pos="6140450" algn="l"/>
              </a:tabLst>
            </a:pPr>
            <a:r>
              <a:rPr sz="750" spc="15" dirty="0">
                <a:solidFill>
                  <a:srgbClr val="414042"/>
                </a:solidFill>
                <a:latin typeface="Oakes" panose="00000400000000000000" pitchFamily="50" charset="0"/>
                <a:cs typeface="Arial"/>
              </a:rPr>
              <a:t>Name:</a:t>
            </a:r>
            <a:r>
              <a:rPr sz="750" u="sng" spc="15" dirty="0">
                <a:solidFill>
                  <a:srgbClr val="414042"/>
                </a:solidFill>
                <a:uFill>
                  <a:solidFill>
                    <a:srgbClr val="202020"/>
                  </a:solidFill>
                </a:uFill>
                <a:latin typeface="Oakes" panose="00000400000000000000" pitchFamily="50" charset="0"/>
                <a:cs typeface="Arial"/>
              </a:rPr>
              <a:t> 	</a:t>
            </a:r>
            <a:r>
              <a:rPr sz="750" spc="10" dirty="0">
                <a:solidFill>
                  <a:srgbClr val="414042"/>
                </a:solidFill>
                <a:latin typeface="Oakes" panose="00000400000000000000" pitchFamily="50" charset="0"/>
                <a:cs typeface="Arial"/>
              </a:rPr>
              <a:t>Phone:</a:t>
            </a:r>
            <a:r>
              <a:rPr sz="750" spc="25" dirty="0">
                <a:solidFill>
                  <a:srgbClr val="414042"/>
                </a:solidFill>
                <a:latin typeface="Oakes" panose="00000400000000000000" pitchFamily="50" charset="0"/>
                <a:cs typeface="Arial"/>
              </a:rPr>
              <a:t> </a:t>
            </a:r>
            <a:r>
              <a:rPr sz="750" u="sng" dirty="0">
                <a:solidFill>
                  <a:srgbClr val="414042"/>
                </a:solidFill>
                <a:uFill>
                  <a:solidFill>
                    <a:srgbClr val="202020"/>
                  </a:solidFill>
                </a:uFill>
                <a:latin typeface="Oakes" panose="00000400000000000000" pitchFamily="50" charset="0"/>
                <a:cs typeface="Arial"/>
              </a:rPr>
              <a:t> 	</a:t>
            </a:r>
            <a:endParaRPr sz="750" dirty="0">
              <a:solidFill>
                <a:srgbClr val="414042"/>
              </a:solidFill>
              <a:latin typeface="Oakes" panose="00000400000000000000" pitchFamily="50" charset="0"/>
              <a:cs typeface="Arial"/>
            </a:endParaRPr>
          </a:p>
          <a:p>
            <a:pPr>
              <a:lnSpc>
                <a:spcPct val="100000"/>
              </a:lnSpc>
              <a:spcBef>
                <a:spcPts val="5"/>
              </a:spcBef>
            </a:pPr>
            <a:endParaRPr sz="900" dirty="0">
              <a:solidFill>
                <a:srgbClr val="414042"/>
              </a:solidFill>
              <a:latin typeface="Oakes" panose="00000400000000000000" pitchFamily="50" charset="0"/>
              <a:cs typeface="Times New Roman"/>
            </a:endParaRPr>
          </a:p>
          <a:p>
            <a:pPr marL="12700" marR="104775" indent="1270">
              <a:lnSpc>
                <a:spcPct val="103899"/>
              </a:lnSpc>
              <a:tabLst>
                <a:tab pos="5645785" algn="l"/>
              </a:tabLst>
            </a:pPr>
            <a:r>
              <a:rPr sz="700" spc="25" dirty="0">
                <a:solidFill>
                  <a:srgbClr val="414042"/>
                </a:solidFill>
                <a:latin typeface="Oakes" panose="00000400000000000000" pitchFamily="50" charset="0"/>
                <a:cs typeface="Arial"/>
              </a:rPr>
              <a:t>This </a:t>
            </a:r>
            <a:r>
              <a:rPr sz="700" spc="-10" dirty="0">
                <a:solidFill>
                  <a:srgbClr val="414042"/>
                </a:solidFill>
                <a:latin typeface="Oakes" panose="00000400000000000000" pitchFamily="50" charset="0"/>
                <a:cs typeface="Arial"/>
              </a:rPr>
              <a:t>CENTURY </a:t>
            </a:r>
            <a:r>
              <a:rPr sz="700" spc="-65" dirty="0">
                <a:solidFill>
                  <a:srgbClr val="414042"/>
                </a:solidFill>
                <a:latin typeface="Oakes" panose="00000400000000000000" pitchFamily="50" charset="0"/>
                <a:cs typeface="Arial"/>
              </a:rPr>
              <a:t>21</a:t>
            </a:r>
            <a:r>
              <a:rPr lang="en-US" sz="700" spc="-50" baseline="30000" dirty="0">
                <a:solidFill>
                  <a:srgbClr val="414042"/>
                </a:solidFill>
                <a:latin typeface="Oakes" panose="00000400000000000000" pitchFamily="50" charset="0"/>
                <a:cs typeface="Arial"/>
              </a:rPr>
              <a:t> ®</a:t>
            </a:r>
            <a:r>
              <a:rPr sz="700" spc="-65"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SELLER </a:t>
            </a:r>
            <a:r>
              <a:rPr sz="700" spc="-10" dirty="0">
                <a:solidFill>
                  <a:srgbClr val="414042"/>
                </a:solidFill>
                <a:latin typeface="Oakes" panose="00000400000000000000" pitchFamily="50" charset="0"/>
                <a:cs typeface="Arial"/>
              </a:rPr>
              <a:t>SERVICE </a:t>
            </a:r>
            <a:r>
              <a:rPr sz="700" spc="-25" dirty="0">
                <a:solidFill>
                  <a:srgbClr val="414042"/>
                </a:solidFill>
                <a:latin typeface="Oakes" panose="00000400000000000000" pitchFamily="50" charset="0"/>
                <a:cs typeface="Arial"/>
              </a:rPr>
              <a:t>PLEDGE</a:t>
            </a:r>
            <a:r>
              <a:rPr lang="en-US" sz="700" spc="-50" baseline="3000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 </a:t>
            </a:r>
            <a:r>
              <a:rPr sz="700" spc="10" dirty="0">
                <a:solidFill>
                  <a:srgbClr val="414042"/>
                </a:solidFill>
                <a:latin typeface="Oakes" panose="00000400000000000000" pitchFamily="50" charset="0"/>
                <a:cs typeface="Arial"/>
              </a:rPr>
              <a:t>Certificate </a:t>
            </a:r>
            <a:r>
              <a:rPr sz="700" spc="15" dirty="0">
                <a:solidFill>
                  <a:srgbClr val="414042"/>
                </a:solidFill>
                <a:latin typeface="Oakes" panose="00000400000000000000" pitchFamily="50" charset="0"/>
                <a:cs typeface="Arial"/>
              </a:rPr>
              <a:t>applies </a:t>
            </a:r>
            <a:r>
              <a:rPr sz="700" spc="25" dirty="0">
                <a:solidFill>
                  <a:srgbClr val="414042"/>
                </a:solidFill>
                <a:latin typeface="Oakes" panose="00000400000000000000" pitchFamily="50" charset="0"/>
                <a:cs typeface="Arial"/>
              </a:rPr>
              <a:t>only </a:t>
            </a:r>
            <a:r>
              <a:rPr sz="700" spc="15" dirty="0">
                <a:solidFill>
                  <a:srgbClr val="414042"/>
                </a:solidFill>
                <a:latin typeface="Oakes" panose="00000400000000000000" pitchFamily="50" charset="0"/>
                <a:cs typeface="Arial"/>
              </a:rPr>
              <a:t>to </a:t>
            </a:r>
            <a:r>
              <a:rPr sz="700" spc="25" dirty="0">
                <a:solidFill>
                  <a:srgbClr val="414042"/>
                </a:solidFill>
                <a:latin typeface="Oakes" panose="00000400000000000000" pitchFamily="50" charset="0"/>
                <a:cs typeface="Arial"/>
              </a:rPr>
              <a:t>an </a:t>
            </a:r>
            <a:r>
              <a:rPr sz="700" spc="15" dirty="0">
                <a:solidFill>
                  <a:srgbClr val="414042"/>
                </a:solidFill>
                <a:latin typeface="Oakes" panose="00000400000000000000" pitchFamily="50" charset="0"/>
                <a:cs typeface="Arial"/>
              </a:rPr>
              <a:t>exclusive </a:t>
            </a:r>
            <a:r>
              <a:rPr sz="700" spc="30" dirty="0">
                <a:solidFill>
                  <a:srgbClr val="414042"/>
                </a:solidFill>
                <a:latin typeface="Oakes" panose="00000400000000000000" pitchFamily="50" charset="0"/>
                <a:cs typeface="Arial"/>
              </a:rPr>
              <a:t>right to </a:t>
            </a:r>
            <a:r>
              <a:rPr sz="700" spc="25" dirty="0">
                <a:solidFill>
                  <a:srgbClr val="414042"/>
                </a:solidFill>
                <a:latin typeface="Oakes" panose="00000400000000000000" pitchFamily="50" charset="0"/>
                <a:cs typeface="Arial"/>
              </a:rPr>
              <a:t>sell </a:t>
            </a:r>
            <a:r>
              <a:rPr sz="700" spc="5" dirty="0">
                <a:solidFill>
                  <a:srgbClr val="414042"/>
                </a:solidFill>
                <a:latin typeface="Oakes" panose="00000400000000000000" pitchFamily="50" charset="0"/>
                <a:cs typeface="Arial"/>
              </a:rPr>
              <a:t>agreement of not</a:t>
            </a:r>
            <a:r>
              <a:rPr sz="700" spc="-50"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less</a:t>
            </a:r>
            <a:r>
              <a:rPr sz="700" spc="1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than</a:t>
            </a:r>
            <a:r>
              <a:rPr sz="700" u="sng" spc="25" dirty="0">
                <a:solidFill>
                  <a:srgbClr val="414042"/>
                </a:solidFill>
                <a:uFill>
                  <a:solidFill>
                    <a:srgbClr val="040404"/>
                  </a:solidFill>
                </a:uFill>
                <a:latin typeface="Oakes" panose="00000400000000000000" pitchFamily="50" charset="0"/>
                <a:cs typeface="Arial"/>
              </a:rPr>
              <a:t> </a:t>
            </a:r>
            <a:r>
              <a:rPr sz="700" spc="25" dirty="0">
                <a:solidFill>
                  <a:srgbClr val="414042"/>
                </a:solidFill>
                <a:latin typeface="Oakes" panose="00000400000000000000" pitchFamily="50" charset="0"/>
                <a:cs typeface="Arial"/>
              </a:rPr>
              <a:t>	</a:t>
            </a:r>
            <a:r>
              <a:rPr sz="700" spc="10" dirty="0">
                <a:solidFill>
                  <a:srgbClr val="414042"/>
                </a:solidFill>
                <a:latin typeface="Oakes" panose="00000400000000000000" pitchFamily="50" charset="0"/>
                <a:cs typeface="Arial"/>
              </a:rPr>
              <a:t>days.  </a:t>
            </a:r>
            <a:r>
              <a:rPr sz="700" spc="0" dirty="0">
                <a:solidFill>
                  <a:srgbClr val="414042"/>
                </a:solidFill>
                <a:latin typeface="Oakes" panose="00000400000000000000" pitchFamily="50" charset="0"/>
                <a:cs typeface="Arial"/>
              </a:rPr>
              <a:t>Please </a:t>
            </a:r>
            <a:r>
              <a:rPr sz="700" spc="5" dirty="0">
                <a:solidFill>
                  <a:srgbClr val="414042"/>
                </a:solidFill>
                <a:latin typeface="Oakes" panose="00000400000000000000" pitchFamily="50" charset="0"/>
                <a:cs typeface="Arial"/>
              </a:rPr>
              <a:t>be </a:t>
            </a:r>
            <a:r>
              <a:rPr sz="700" spc="15" dirty="0">
                <a:solidFill>
                  <a:srgbClr val="414042"/>
                </a:solidFill>
                <a:latin typeface="Oakes" panose="00000400000000000000" pitchFamily="50" charset="0"/>
                <a:cs typeface="Arial"/>
              </a:rPr>
              <a:t>advised </a:t>
            </a:r>
            <a:r>
              <a:rPr sz="700" spc="25" dirty="0">
                <a:solidFill>
                  <a:srgbClr val="414042"/>
                </a:solidFill>
                <a:latin typeface="Oakes" panose="00000400000000000000" pitchFamily="50" charset="0"/>
                <a:cs typeface="Arial"/>
              </a:rPr>
              <a:t>that the </a:t>
            </a:r>
            <a:r>
              <a:rPr sz="700" spc="10" dirty="0">
                <a:solidFill>
                  <a:srgbClr val="414042"/>
                </a:solidFill>
                <a:latin typeface="Oakes" panose="00000400000000000000" pitchFamily="50" charset="0"/>
                <a:cs typeface="Arial"/>
              </a:rPr>
              <a:t>nature of </a:t>
            </a:r>
            <a:r>
              <a:rPr sz="700" spc="25" dirty="0">
                <a:solidFill>
                  <a:srgbClr val="414042"/>
                </a:solidFill>
                <a:latin typeface="Oakes" panose="00000400000000000000" pitchFamily="50" charset="0"/>
                <a:cs typeface="Arial"/>
              </a:rPr>
              <a:t>the </a:t>
            </a:r>
            <a:r>
              <a:rPr sz="700" spc="10" dirty="0">
                <a:solidFill>
                  <a:srgbClr val="414042"/>
                </a:solidFill>
                <a:latin typeface="Oakes" panose="00000400000000000000" pitchFamily="50" charset="0"/>
                <a:cs typeface="Arial"/>
              </a:rPr>
              <a:t>agency </a:t>
            </a:r>
            <a:r>
              <a:rPr sz="700" spc="25" dirty="0">
                <a:solidFill>
                  <a:srgbClr val="414042"/>
                </a:solidFill>
                <a:latin typeface="Oakes" panose="00000400000000000000" pitchFamily="50" charset="0"/>
                <a:cs typeface="Arial"/>
              </a:rPr>
              <a:t>relationship </a:t>
            </a:r>
            <a:r>
              <a:rPr sz="700" spc="10" dirty="0">
                <a:solidFill>
                  <a:srgbClr val="414042"/>
                </a:solidFill>
                <a:latin typeface="Oakes" panose="00000400000000000000" pitchFamily="50" charset="0"/>
                <a:cs typeface="Arial"/>
              </a:rPr>
              <a:t>as </a:t>
            </a:r>
            <a:r>
              <a:rPr sz="700" spc="15" dirty="0">
                <a:solidFill>
                  <a:srgbClr val="414042"/>
                </a:solidFill>
                <a:latin typeface="Oakes" panose="00000400000000000000" pitchFamily="50" charset="0"/>
                <a:cs typeface="Arial"/>
              </a:rPr>
              <a:t>contemplated </a:t>
            </a:r>
            <a:r>
              <a:rPr sz="700" spc="10" dirty="0">
                <a:solidFill>
                  <a:srgbClr val="414042"/>
                </a:solidFill>
                <a:latin typeface="Oakes" panose="00000400000000000000" pitchFamily="50" charset="0"/>
                <a:cs typeface="Arial"/>
              </a:rPr>
              <a:t>by </a:t>
            </a:r>
            <a:r>
              <a:rPr sz="700" spc="25" dirty="0">
                <a:solidFill>
                  <a:srgbClr val="414042"/>
                </a:solidFill>
                <a:latin typeface="Oakes" panose="00000400000000000000" pitchFamily="50" charset="0"/>
                <a:cs typeface="Arial"/>
              </a:rPr>
              <a:t>this </a:t>
            </a:r>
            <a:r>
              <a:rPr sz="700" spc="0" dirty="0">
                <a:solidFill>
                  <a:srgbClr val="414042"/>
                </a:solidFill>
                <a:latin typeface="Oakes" panose="00000400000000000000" pitchFamily="50" charset="0"/>
                <a:cs typeface="Arial"/>
              </a:rPr>
              <a:t>SELLER </a:t>
            </a:r>
            <a:r>
              <a:rPr sz="700" spc="-5" dirty="0">
                <a:solidFill>
                  <a:srgbClr val="414042"/>
                </a:solidFill>
                <a:latin typeface="Oakes" panose="00000400000000000000" pitchFamily="50" charset="0"/>
                <a:cs typeface="Arial"/>
              </a:rPr>
              <a:t>SERVICE </a:t>
            </a:r>
            <a:r>
              <a:rPr sz="700" dirty="0">
                <a:solidFill>
                  <a:srgbClr val="414042"/>
                </a:solidFill>
                <a:latin typeface="Oakes" panose="00000400000000000000" pitchFamily="50" charset="0"/>
                <a:cs typeface="Arial"/>
              </a:rPr>
              <a:t>PLEDGE </a:t>
            </a:r>
            <a:r>
              <a:rPr sz="700" spc="10" dirty="0">
                <a:solidFill>
                  <a:srgbClr val="414042"/>
                </a:solidFill>
                <a:latin typeface="Oakes" panose="00000400000000000000" pitchFamily="50" charset="0"/>
                <a:cs typeface="Arial"/>
              </a:rPr>
              <a:t>may </a:t>
            </a:r>
            <a:r>
              <a:rPr sz="700" spc="15" dirty="0">
                <a:solidFill>
                  <a:srgbClr val="414042"/>
                </a:solidFill>
                <a:latin typeface="Oakes" panose="00000400000000000000" pitchFamily="50" charset="0"/>
                <a:cs typeface="Arial"/>
              </a:rPr>
              <a:t>change </a:t>
            </a:r>
            <a:r>
              <a:rPr sz="700" spc="5" dirty="0">
                <a:solidFill>
                  <a:srgbClr val="414042"/>
                </a:solidFill>
                <a:latin typeface="Oakes" panose="00000400000000000000" pitchFamily="50" charset="0"/>
                <a:cs typeface="Arial"/>
              </a:rPr>
              <a:t>in </a:t>
            </a:r>
            <a:r>
              <a:rPr sz="700" spc="25" dirty="0">
                <a:solidFill>
                  <a:srgbClr val="414042"/>
                </a:solidFill>
                <a:latin typeface="Oakes" panose="00000400000000000000" pitchFamily="50" charset="0"/>
                <a:cs typeface="Arial"/>
              </a:rPr>
              <a:t>the course </a:t>
            </a:r>
            <a:r>
              <a:rPr sz="700" spc="10" dirty="0">
                <a:solidFill>
                  <a:srgbClr val="414042"/>
                </a:solidFill>
                <a:latin typeface="Oakes" panose="00000400000000000000" pitchFamily="50" charset="0"/>
                <a:cs typeface="Arial"/>
              </a:rPr>
              <a:t>of  </a:t>
            </a:r>
            <a:r>
              <a:rPr sz="700" spc="15" dirty="0">
                <a:solidFill>
                  <a:srgbClr val="414042"/>
                </a:solidFill>
                <a:latin typeface="Oakes" panose="00000400000000000000" pitchFamily="50" charset="0"/>
                <a:cs typeface="Arial"/>
              </a:rPr>
              <a:t>a transaction </a:t>
            </a:r>
            <a:r>
              <a:rPr sz="700" spc="30" dirty="0">
                <a:solidFill>
                  <a:srgbClr val="414042"/>
                </a:solidFill>
                <a:latin typeface="Oakes" panose="00000400000000000000" pitchFamily="50" charset="0"/>
                <a:cs typeface="Arial"/>
              </a:rPr>
              <a:t>with </a:t>
            </a:r>
            <a:r>
              <a:rPr sz="700" spc="25" dirty="0">
                <a:solidFill>
                  <a:srgbClr val="414042"/>
                </a:solidFill>
                <a:latin typeface="Oakes" panose="00000400000000000000" pitchFamily="50" charset="0"/>
                <a:cs typeface="Arial"/>
              </a:rPr>
              <a:t>your permission or </a:t>
            </a:r>
            <a:r>
              <a:rPr sz="700" spc="10" dirty="0">
                <a:solidFill>
                  <a:srgbClr val="414042"/>
                </a:solidFill>
                <a:latin typeface="Oakes" panose="00000400000000000000" pitchFamily="50" charset="0"/>
                <a:cs typeface="Arial"/>
              </a:rPr>
              <a:t>by </a:t>
            </a:r>
            <a:r>
              <a:rPr sz="700" spc="15" dirty="0">
                <a:solidFill>
                  <a:srgbClr val="414042"/>
                </a:solidFill>
                <a:latin typeface="Oakes" panose="00000400000000000000" pitchFamily="50" charset="0"/>
                <a:cs typeface="Arial"/>
              </a:rPr>
              <a:t>operation of state law. In </a:t>
            </a:r>
            <a:r>
              <a:rPr sz="700" spc="25" dirty="0">
                <a:solidFill>
                  <a:srgbClr val="414042"/>
                </a:solidFill>
                <a:latin typeface="Oakes" panose="00000400000000000000" pitchFamily="50" charset="0"/>
                <a:cs typeface="Arial"/>
              </a:rPr>
              <a:t>this </a:t>
            </a:r>
            <a:r>
              <a:rPr sz="700" spc="10" dirty="0">
                <a:solidFill>
                  <a:srgbClr val="414042"/>
                </a:solidFill>
                <a:latin typeface="Oakes" panose="00000400000000000000" pitchFamily="50" charset="0"/>
                <a:cs typeface="Arial"/>
              </a:rPr>
              <a:t>event, </a:t>
            </a:r>
            <a:r>
              <a:rPr sz="700" spc="25" dirty="0">
                <a:solidFill>
                  <a:srgbClr val="414042"/>
                </a:solidFill>
                <a:latin typeface="Oakes" panose="00000400000000000000" pitchFamily="50" charset="0"/>
                <a:cs typeface="Arial"/>
              </a:rPr>
              <a:t>some </a:t>
            </a:r>
            <a:r>
              <a:rPr sz="700" spc="15" dirty="0">
                <a:solidFill>
                  <a:srgbClr val="414042"/>
                </a:solidFill>
                <a:latin typeface="Oakes" panose="00000400000000000000" pitchFamily="50" charset="0"/>
                <a:cs typeface="Arial"/>
              </a:rPr>
              <a:t>of the </a:t>
            </a:r>
            <a:r>
              <a:rPr sz="700" spc="25" dirty="0">
                <a:solidFill>
                  <a:srgbClr val="414042"/>
                </a:solidFill>
                <a:latin typeface="Oakes" panose="00000400000000000000" pitchFamily="50" charset="0"/>
                <a:cs typeface="Arial"/>
              </a:rPr>
              <a:t>services </a:t>
            </a:r>
            <a:r>
              <a:rPr sz="700" spc="15" dirty="0">
                <a:solidFill>
                  <a:srgbClr val="414042"/>
                </a:solidFill>
                <a:latin typeface="Oakes" panose="00000400000000000000" pitchFamily="50" charset="0"/>
                <a:cs typeface="Arial"/>
              </a:rPr>
              <a:t>represented </a:t>
            </a:r>
            <a:r>
              <a:rPr sz="700" spc="25" dirty="0">
                <a:solidFill>
                  <a:srgbClr val="414042"/>
                </a:solidFill>
                <a:latin typeface="Oakes" panose="00000400000000000000" pitchFamily="50" charset="0"/>
                <a:cs typeface="Arial"/>
              </a:rPr>
              <a:t>may </a:t>
            </a:r>
            <a:r>
              <a:rPr sz="700" spc="15" dirty="0">
                <a:solidFill>
                  <a:srgbClr val="414042"/>
                </a:solidFill>
                <a:latin typeface="Oakes" panose="00000400000000000000" pitchFamily="50" charset="0"/>
                <a:cs typeface="Arial"/>
              </a:rPr>
              <a:t>change </a:t>
            </a:r>
            <a:r>
              <a:rPr sz="700" spc="10" dirty="0">
                <a:solidFill>
                  <a:srgbClr val="414042"/>
                </a:solidFill>
                <a:latin typeface="Oakes" panose="00000400000000000000" pitchFamily="50" charset="0"/>
                <a:cs typeface="Arial"/>
              </a:rPr>
              <a:t>or become </a:t>
            </a:r>
            <a:r>
              <a:rPr sz="700" spc="30" dirty="0">
                <a:solidFill>
                  <a:srgbClr val="414042"/>
                </a:solidFill>
                <a:latin typeface="Oakes" panose="00000400000000000000" pitchFamily="50" charset="0"/>
                <a:cs typeface="Arial"/>
              </a:rPr>
              <a:t>void. </a:t>
            </a:r>
            <a:r>
              <a:rPr sz="700" spc="10" dirty="0">
                <a:solidFill>
                  <a:srgbClr val="414042"/>
                </a:solidFill>
                <a:latin typeface="Oakes" panose="00000400000000000000" pitchFamily="50" charset="0"/>
                <a:cs typeface="Arial"/>
              </a:rPr>
              <a:t>If  any </a:t>
            </a:r>
            <a:r>
              <a:rPr sz="700" spc="25" dirty="0">
                <a:solidFill>
                  <a:srgbClr val="414042"/>
                </a:solidFill>
                <a:latin typeface="Oakes" panose="00000400000000000000" pitchFamily="50" charset="0"/>
                <a:cs typeface="Arial"/>
              </a:rPr>
              <a:t>terms or </a:t>
            </a:r>
            <a:r>
              <a:rPr sz="700" spc="30" dirty="0">
                <a:solidFill>
                  <a:srgbClr val="414042"/>
                </a:solidFill>
                <a:latin typeface="Oakes" panose="00000400000000000000" pitchFamily="50" charset="0"/>
                <a:cs typeface="Arial"/>
              </a:rPr>
              <a:t>conditions </a:t>
            </a:r>
            <a:r>
              <a:rPr sz="700" spc="25" dirty="0">
                <a:solidFill>
                  <a:srgbClr val="414042"/>
                </a:solidFill>
                <a:latin typeface="Oakes" panose="00000400000000000000" pitchFamily="50" charset="0"/>
                <a:cs typeface="Arial"/>
              </a:rPr>
              <a:t>contained </a:t>
            </a:r>
            <a:r>
              <a:rPr sz="700" spc="15" dirty="0">
                <a:solidFill>
                  <a:srgbClr val="414042"/>
                </a:solidFill>
                <a:latin typeface="Oakes" panose="00000400000000000000" pitchFamily="50" charset="0"/>
                <a:cs typeface="Arial"/>
              </a:rPr>
              <a:t>herein </a:t>
            </a:r>
            <a:r>
              <a:rPr sz="700" spc="10" dirty="0">
                <a:solidFill>
                  <a:srgbClr val="414042"/>
                </a:solidFill>
                <a:latin typeface="Oakes" panose="00000400000000000000" pitchFamily="50" charset="0"/>
                <a:cs typeface="Arial"/>
              </a:rPr>
              <a:t>are </a:t>
            </a:r>
            <a:r>
              <a:rPr sz="700" spc="25" dirty="0">
                <a:solidFill>
                  <a:srgbClr val="414042"/>
                </a:solidFill>
                <a:latin typeface="Oakes" panose="00000400000000000000" pitchFamily="50" charset="0"/>
                <a:cs typeface="Arial"/>
              </a:rPr>
              <a:t>prohibited </a:t>
            </a:r>
            <a:r>
              <a:rPr sz="700" spc="10" dirty="0">
                <a:solidFill>
                  <a:srgbClr val="414042"/>
                </a:solidFill>
                <a:latin typeface="Oakes" panose="00000400000000000000" pitchFamily="50" charset="0"/>
                <a:cs typeface="Arial"/>
              </a:rPr>
              <a:t>by </a:t>
            </a:r>
            <a:r>
              <a:rPr sz="700" spc="25" dirty="0">
                <a:solidFill>
                  <a:srgbClr val="414042"/>
                </a:solidFill>
                <a:latin typeface="Oakes" panose="00000400000000000000" pitchFamily="50" charset="0"/>
                <a:cs typeface="Arial"/>
              </a:rPr>
              <a:t>local </a:t>
            </a:r>
            <a:r>
              <a:rPr sz="700" spc="10" dirty="0">
                <a:solidFill>
                  <a:srgbClr val="414042"/>
                </a:solidFill>
                <a:latin typeface="Oakes" panose="00000400000000000000" pitchFamily="50" charset="0"/>
                <a:cs typeface="Arial"/>
              </a:rPr>
              <a:t>law, they </a:t>
            </a:r>
            <a:r>
              <a:rPr sz="700" spc="25" dirty="0">
                <a:solidFill>
                  <a:srgbClr val="414042"/>
                </a:solidFill>
                <a:latin typeface="Oakes" panose="00000400000000000000" pitchFamily="50" charset="0"/>
                <a:cs typeface="Arial"/>
              </a:rPr>
              <a:t>shall be considered </a:t>
            </a:r>
            <a:r>
              <a:rPr sz="700" spc="10" dirty="0">
                <a:solidFill>
                  <a:srgbClr val="414042"/>
                </a:solidFill>
                <a:latin typeface="Oakes" panose="00000400000000000000" pitchFamily="50" charset="0"/>
                <a:cs typeface="Arial"/>
              </a:rPr>
              <a:t>severed </a:t>
            </a:r>
            <a:r>
              <a:rPr sz="700" spc="25" dirty="0">
                <a:solidFill>
                  <a:srgbClr val="414042"/>
                </a:solidFill>
                <a:latin typeface="Oakes" panose="00000400000000000000" pitchFamily="50" charset="0"/>
                <a:cs typeface="Arial"/>
              </a:rPr>
              <a:t>from this </a:t>
            </a:r>
            <a:r>
              <a:rPr sz="700" spc="15" dirty="0">
                <a:solidFill>
                  <a:srgbClr val="414042"/>
                </a:solidFill>
                <a:latin typeface="Oakes" panose="00000400000000000000" pitchFamily="50" charset="0"/>
                <a:cs typeface="Arial"/>
              </a:rPr>
              <a:t>pledge </a:t>
            </a:r>
            <a:r>
              <a:rPr sz="700" spc="25" dirty="0">
                <a:solidFill>
                  <a:srgbClr val="414042"/>
                </a:solidFill>
                <a:latin typeface="Oakes" panose="00000400000000000000" pitchFamily="50" charset="0"/>
                <a:cs typeface="Arial"/>
              </a:rPr>
              <a:t>and </a:t>
            </a:r>
            <a:r>
              <a:rPr sz="700" spc="15" dirty="0">
                <a:solidFill>
                  <a:srgbClr val="414042"/>
                </a:solidFill>
                <a:latin typeface="Oakes" panose="00000400000000000000" pitchFamily="50" charset="0"/>
                <a:cs typeface="Arial"/>
              </a:rPr>
              <a:t>of </a:t>
            </a:r>
            <a:r>
              <a:rPr sz="700" spc="30" dirty="0">
                <a:solidFill>
                  <a:srgbClr val="414042"/>
                </a:solidFill>
                <a:latin typeface="Oakes" panose="00000400000000000000" pitchFamily="50" charset="0"/>
                <a:cs typeface="Arial"/>
              </a:rPr>
              <a:t>no </a:t>
            </a:r>
            <a:r>
              <a:rPr sz="700" spc="25" dirty="0">
                <a:solidFill>
                  <a:srgbClr val="414042"/>
                </a:solidFill>
                <a:latin typeface="Oakes" panose="00000400000000000000" pitchFamily="50" charset="0"/>
                <a:cs typeface="Arial"/>
              </a:rPr>
              <a:t>force or  </a:t>
            </a:r>
            <a:r>
              <a:rPr sz="700" spc="15" dirty="0">
                <a:solidFill>
                  <a:srgbClr val="414042"/>
                </a:solidFill>
                <a:latin typeface="Oakes" panose="00000400000000000000" pitchFamily="50" charset="0"/>
                <a:cs typeface="Arial"/>
              </a:rPr>
              <a:t>effect. In </a:t>
            </a:r>
            <a:r>
              <a:rPr sz="700" spc="25" dirty="0">
                <a:solidFill>
                  <a:srgbClr val="414042"/>
                </a:solidFill>
                <a:latin typeface="Oakes" panose="00000400000000000000" pitchFamily="50" charset="0"/>
                <a:cs typeface="Arial"/>
              </a:rPr>
              <a:t>the </a:t>
            </a:r>
            <a:r>
              <a:rPr sz="700" spc="15" dirty="0">
                <a:solidFill>
                  <a:srgbClr val="414042"/>
                </a:solidFill>
                <a:latin typeface="Oakes" panose="00000400000000000000" pitchFamily="50" charset="0"/>
                <a:cs typeface="Arial"/>
              </a:rPr>
              <a:t>event of </a:t>
            </a:r>
            <a:r>
              <a:rPr sz="700" spc="10" dirty="0">
                <a:solidFill>
                  <a:srgbClr val="414042"/>
                </a:solidFill>
                <a:latin typeface="Oakes" panose="00000400000000000000" pitchFamily="50" charset="0"/>
                <a:cs typeface="Arial"/>
              </a:rPr>
              <a:t>any alleged breach </a:t>
            </a:r>
            <a:r>
              <a:rPr sz="700" spc="15" dirty="0">
                <a:solidFill>
                  <a:srgbClr val="414042"/>
                </a:solidFill>
                <a:latin typeface="Oakes" panose="00000400000000000000" pitchFamily="50" charset="0"/>
                <a:cs typeface="Arial"/>
              </a:rPr>
              <a:t>under </a:t>
            </a:r>
            <a:r>
              <a:rPr sz="700" spc="10" dirty="0">
                <a:solidFill>
                  <a:srgbClr val="414042"/>
                </a:solidFill>
                <a:latin typeface="Oakes" panose="00000400000000000000" pitchFamily="50" charset="0"/>
                <a:cs typeface="Arial"/>
              </a:rPr>
              <a:t>the </a:t>
            </a:r>
            <a:r>
              <a:rPr sz="700" spc="25" dirty="0">
                <a:solidFill>
                  <a:srgbClr val="414042"/>
                </a:solidFill>
                <a:latin typeface="Oakes" panose="00000400000000000000" pitchFamily="50" charset="0"/>
                <a:cs typeface="Arial"/>
              </a:rPr>
              <a:t>terms </a:t>
            </a:r>
            <a:r>
              <a:rPr sz="700" spc="15" dirty="0">
                <a:solidFill>
                  <a:srgbClr val="414042"/>
                </a:solidFill>
                <a:latin typeface="Oakes" panose="00000400000000000000" pitchFamily="50" charset="0"/>
                <a:cs typeface="Arial"/>
              </a:rPr>
              <a:t>of </a:t>
            </a:r>
            <a:r>
              <a:rPr sz="700" spc="25" dirty="0">
                <a:solidFill>
                  <a:srgbClr val="414042"/>
                </a:solidFill>
                <a:latin typeface="Oakes" panose="00000400000000000000" pitchFamily="50" charset="0"/>
                <a:cs typeface="Arial"/>
              </a:rPr>
              <a:t>this </a:t>
            </a:r>
            <a:r>
              <a:rPr sz="700" dirty="0">
                <a:solidFill>
                  <a:srgbClr val="414042"/>
                </a:solidFill>
                <a:latin typeface="Oakes" panose="00000400000000000000" pitchFamily="50" charset="0"/>
                <a:cs typeface="Arial"/>
              </a:rPr>
              <a:t>21 </a:t>
            </a:r>
            <a:r>
              <a:rPr sz="700" spc="25" dirty="0">
                <a:solidFill>
                  <a:srgbClr val="414042"/>
                </a:solidFill>
                <a:latin typeface="Oakes" panose="00000400000000000000" pitchFamily="50" charset="0"/>
                <a:cs typeface="Arial"/>
              </a:rPr>
              <a:t>Point </a:t>
            </a:r>
            <a:r>
              <a:rPr sz="700" spc="0" dirty="0">
                <a:solidFill>
                  <a:srgbClr val="414042"/>
                </a:solidFill>
                <a:latin typeface="Oakes" panose="00000400000000000000" pitchFamily="50" charset="0"/>
                <a:cs typeface="Arial"/>
              </a:rPr>
              <a:t>SELLER </a:t>
            </a:r>
            <a:r>
              <a:rPr sz="700" spc="-5" dirty="0">
                <a:solidFill>
                  <a:srgbClr val="414042"/>
                </a:solidFill>
                <a:latin typeface="Oakes" panose="00000400000000000000" pitchFamily="50" charset="0"/>
                <a:cs typeface="Arial"/>
              </a:rPr>
              <a:t>SERVICE </a:t>
            </a:r>
            <a:r>
              <a:rPr sz="700" dirty="0">
                <a:solidFill>
                  <a:srgbClr val="414042"/>
                </a:solidFill>
                <a:latin typeface="Oakes" panose="00000400000000000000" pitchFamily="50" charset="0"/>
                <a:cs typeface="Arial"/>
              </a:rPr>
              <a:t>PLEDGE </a:t>
            </a:r>
            <a:r>
              <a:rPr sz="700" spc="-5" dirty="0">
                <a:solidFill>
                  <a:srgbClr val="414042"/>
                </a:solidFill>
                <a:latin typeface="Oakes" panose="00000400000000000000" pitchFamily="50" charset="0"/>
                <a:cs typeface="Arial"/>
              </a:rPr>
              <a:t>Certificate </a:t>
            </a:r>
            <a:r>
              <a:rPr sz="700" spc="5"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the </a:t>
            </a:r>
            <a:r>
              <a:rPr sz="700" spc="15" dirty="0">
                <a:solidFill>
                  <a:srgbClr val="414042"/>
                </a:solidFill>
                <a:latin typeface="Oakes" panose="00000400000000000000" pitchFamily="50" charset="0"/>
                <a:cs typeface="Arial"/>
              </a:rPr>
              <a:t>seller (as a </a:t>
            </a:r>
            <a:r>
              <a:rPr sz="700" spc="25" dirty="0">
                <a:solidFill>
                  <a:srgbClr val="414042"/>
                </a:solidFill>
                <a:latin typeface="Oakes" panose="00000400000000000000" pitchFamily="50" charset="0"/>
                <a:cs typeface="Arial"/>
              </a:rPr>
              <a:t>sole and  </a:t>
            </a:r>
            <a:r>
              <a:rPr sz="700" spc="15" dirty="0">
                <a:solidFill>
                  <a:srgbClr val="414042"/>
                </a:solidFill>
                <a:latin typeface="Oakes" panose="00000400000000000000" pitchFamily="50" charset="0"/>
                <a:cs typeface="Arial"/>
              </a:rPr>
              <a:t>exclusive </a:t>
            </a:r>
            <a:r>
              <a:rPr sz="700" spc="10" dirty="0">
                <a:solidFill>
                  <a:srgbClr val="414042"/>
                </a:solidFill>
                <a:latin typeface="Oakes" panose="00000400000000000000" pitchFamily="50" charset="0"/>
                <a:cs typeface="Arial"/>
              </a:rPr>
              <a:t>remedy) may terminate the </a:t>
            </a:r>
            <a:r>
              <a:rPr sz="700" spc="15" dirty="0">
                <a:solidFill>
                  <a:srgbClr val="414042"/>
                </a:solidFill>
                <a:latin typeface="Oakes" panose="00000400000000000000" pitchFamily="50" charset="0"/>
                <a:cs typeface="Arial"/>
              </a:rPr>
              <a:t>exclusive </a:t>
            </a:r>
            <a:r>
              <a:rPr sz="700" spc="30" dirty="0">
                <a:solidFill>
                  <a:srgbClr val="414042"/>
                </a:solidFill>
                <a:latin typeface="Oakes" panose="00000400000000000000" pitchFamily="50" charset="0"/>
                <a:cs typeface="Arial"/>
              </a:rPr>
              <a:t>right to </a:t>
            </a:r>
            <a:r>
              <a:rPr sz="700" spc="25" dirty="0">
                <a:solidFill>
                  <a:srgbClr val="414042"/>
                </a:solidFill>
                <a:latin typeface="Oakes" panose="00000400000000000000" pitchFamily="50" charset="0"/>
                <a:cs typeface="Arial"/>
              </a:rPr>
              <a:t>sell </a:t>
            </a:r>
            <a:r>
              <a:rPr sz="700" spc="5" dirty="0">
                <a:solidFill>
                  <a:srgbClr val="414042"/>
                </a:solidFill>
                <a:latin typeface="Oakes" panose="00000400000000000000" pitchFamily="50" charset="0"/>
                <a:cs typeface="Arial"/>
              </a:rPr>
              <a:t>agreement, </a:t>
            </a:r>
            <a:r>
              <a:rPr sz="700" spc="25" dirty="0">
                <a:solidFill>
                  <a:srgbClr val="414042"/>
                </a:solidFill>
                <a:latin typeface="Oakes" panose="00000400000000000000" pitchFamily="50" charset="0"/>
                <a:cs typeface="Arial"/>
              </a:rPr>
              <a:t>provided that the local </a:t>
            </a:r>
            <a:r>
              <a:rPr sz="700" spc="10" dirty="0">
                <a:solidFill>
                  <a:srgbClr val="414042"/>
                </a:solidFill>
                <a:latin typeface="Oakes" panose="00000400000000000000" pitchFamily="50" charset="0"/>
                <a:cs typeface="Arial"/>
              </a:rPr>
              <a:t>independently </a:t>
            </a:r>
            <a:r>
              <a:rPr sz="700" spc="25" dirty="0">
                <a:solidFill>
                  <a:srgbClr val="414042"/>
                </a:solidFill>
                <a:latin typeface="Oakes" panose="00000400000000000000" pitchFamily="50" charset="0"/>
                <a:cs typeface="Arial"/>
              </a:rPr>
              <a:t>owned </a:t>
            </a:r>
            <a:r>
              <a:rPr sz="700" spc="-10" dirty="0">
                <a:solidFill>
                  <a:srgbClr val="414042"/>
                </a:solidFill>
                <a:latin typeface="Oakes" panose="00000400000000000000" pitchFamily="50" charset="0"/>
                <a:cs typeface="Arial"/>
              </a:rPr>
              <a:t>CENTURY </a:t>
            </a:r>
            <a:r>
              <a:rPr sz="700" spc="10" dirty="0">
                <a:solidFill>
                  <a:srgbClr val="414042"/>
                </a:solidFill>
                <a:latin typeface="Oakes" panose="00000400000000000000" pitchFamily="50" charset="0"/>
                <a:cs typeface="Arial"/>
              </a:rPr>
              <a:t>21 </a:t>
            </a:r>
            <a:r>
              <a:rPr sz="700" spc="25" dirty="0">
                <a:solidFill>
                  <a:srgbClr val="414042"/>
                </a:solidFill>
                <a:latin typeface="Oakes" panose="00000400000000000000" pitchFamily="50" charset="0"/>
                <a:cs typeface="Arial"/>
              </a:rPr>
              <a:t>office</a:t>
            </a:r>
            <a:r>
              <a:rPr sz="700" spc="40"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is</a:t>
            </a:r>
            <a:r>
              <a:rPr sz="700" spc="25" dirty="0">
                <a:solidFill>
                  <a:srgbClr val="414042"/>
                </a:solidFill>
                <a:latin typeface="Oakes" panose="00000400000000000000" pitchFamily="50" charset="0"/>
                <a:cs typeface="Arial"/>
              </a:rPr>
              <a:t> given </a:t>
            </a:r>
            <a:r>
              <a:rPr sz="700" spc="0"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ten</a:t>
            </a:r>
            <a:r>
              <a:rPr sz="700" spc="-10"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days</a:t>
            </a:r>
            <a:r>
              <a:rPr sz="700" dirty="0">
                <a:solidFill>
                  <a:srgbClr val="414042"/>
                </a:solidFill>
                <a:latin typeface="Oakes" panose="00000400000000000000" pitchFamily="50" charset="0"/>
                <a:cs typeface="Arial"/>
              </a:rPr>
              <a:t> </a:t>
            </a:r>
            <a:r>
              <a:rPr sz="700" spc="-5" dirty="0">
                <a:solidFill>
                  <a:srgbClr val="414042"/>
                </a:solidFill>
                <a:latin typeface="Oakes" panose="00000400000000000000" pitchFamily="50" charset="0"/>
                <a:cs typeface="Arial"/>
              </a:rPr>
              <a:t>(10) </a:t>
            </a:r>
            <a:r>
              <a:rPr sz="700" spc="25" dirty="0">
                <a:solidFill>
                  <a:srgbClr val="414042"/>
                </a:solidFill>
                <a:latin typeface="Oakes" panose="00000400000000000000" pitchFamily="50" charset="0"/>
                <a:cs typeface="Arial"/>
              </a:rPr>
              <a:t>written</a:t>
            </a:r>
            <a:r>
              <a:rPr sz="700" spc="5"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notice</a:t>
            </a:r>
            <a:r>
              <a:rPr sz="700" spc="-15"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of the</a:t>
            </a:r>
            <a:r>
              <a:rPr sz="700" spc="-2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reason </a:t>
            </a:r>
            <a:r>
              <a:rPr sz="700" spc="10" dirty="0">
                <a:solidFill>
                  <a:srgbClr val="414042"/>
                </a:solidFill>
                <a:latin typeface="Oakes" panose="00000400000000000000" pitchFamily="50" charset="0"/>
                <a:cs typeface="Arial"/>
              </a:rPr>
              <a:t>for</a:t>
            </a:r>
            <a:r>
              <a:rPr sz="700" spc="25"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termination</a:t>
            </a:r>
            <a:r>
              <a:rPr sz="700" spc="5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and</a:t>
            </a:r>
            <a:r>
              <a:rPr sz="700" spc="-2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an</a:t>
            </a:r>
            <a:r>
              <a:rPr sz="70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opportunity</a:t>
            </a:r>
            <a:r>
              <a:rPr sz="700" spc="6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to</a:t>
            </a:r>
            <a:r>
              <a:rPr sz="700" spc="5"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cure</a:t>
            </a:r>
            <a:r>
              <a:rPr sz="70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the</a:t>
            </a:r>
            <a:r>
              <a:rPr sz="700" spc="-20"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default</a:t>
            </a:r>
            <a:r>
              <a:rPr sz="700" spc="0"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during</a:t>
            </a:r>
            <a:r>
              <a:rPr sz="700" spc="-10" dirty="0">
                <a:solidFill>
                  <a:srgbClr val="414042"/>
                </a:solidFill>
                <a:latin typeface="Oakes" panose="00000400000000000000" pitchFamily="50" charset="0"/>
                <a:cs typeface="Arial"/>
              </a:rPr>
              <a:t> </a:t>
            </a:r>
            <a:r>
              <a:rPr sz="700" spc="30" dirty="0">
                <a:solidFill>
                  <a:srgbClr val="414042"/>
                </a:solidFill>
                <a:latin typeface="Oakes" panose="00000400000000000000" pitchFamily="50" charset="0"/>
                <a:cs typeface="Arial"/>
              </a:rPr>
              <a:t>the</a:t>
            </a:r>
            <a:r>
              <a:rPr sz="700" spc="-25" dirty="0">
                <a:solidFill>
                  <a:srgbClr val="414042"/>
                </a:solidFill>
                <a:latin typeface="Oakes" panose="00000400000000000000" pitchFamily="50" charset="0"/>
                <a:cs typeface="Arial"/>
              </a:rPr>
              <a:t> </a:t>
            </a:r>
            <a:r>
              <a:rPr sz="700" spc="25" dirty="0">
                <a:solidFill>
                  <a:srgbClr val="414042"/>
                </a:solidFill>
                <a:latin typeface="Oakes" panose="00000400000000000000" pitchFamily="50" charset="0"/>
                <a:cs typeface="Arial"/>
              </a:rPr>
              <a:t>notice</a:t>
            </a:r>
            <a:r>
              <a:rPr sz="700" spc="-15" dirty="0">
                <a:solidFill>
                  <a:srgbClr val="414042"/>
                </a:solidFill>
                <a:latin typeface="Oakes" panose="00000400000000000000" pitchFamily="50" charset="0"/>
                <a:cs typeface="Arial"/>
              </a:rPr>
              <a:t> </a:t>
            </a:r>
            <a:r>
              <a:rPr sz="700" spc="15" dirty="0">
                <a:solidFill>
                  <a:srgbClr val="414042"/>
                </a:solidFill>
                <a:latin typeface="Oakes" panose="00000400000000000000" pitchFamily="50" charset="0"/>
                <a:cs typeface="Arial"/>
              </a:rPr>
              <a:t>period.</a:t>
            </a:r>
            <a:endParaRPr sz="700" dirty="0">
              <a:solidFill>
                <a:srgbClr val="414042"/>
              </a:solidFill>
              <a:latin typeface="Oakes" panose="00000400000000000000" pitchFamily="50" charset="0"/>
              <a:cs typeface="Arial"/>
            </a:endParaRPr>
          </a:p>
          <a:p>
            <a:pPr marL="170180" marR="138430" indent="-31750">
              <a:lnSpc>
                <a:spcPts val="1970"/>
              </a:lnSpc>
              <a:spcBef>
                <a:spcPts val="110"/>
              </a:spcBef>
              <a:tabLst>
                <a:tab pos="2985770" algn="l"/>
                <a:tab pos="5878830" algn="l"/>
              </a:tabLst>
            </a:pPr>
            <a:r>
              <a:rPr sz="750" spc="10" dirty="0">
                <a:solidFill>
                  <a:srgbClr val="414042"/>
                </a:solidFill>
                <a:latin typeface="Oakes" panose="00000400000000000000" pitchFamily="50" charset="0"/>
                <a:cs typeface="Arial"/>
              </a:rPr>
              <a:t>A</a:t>
            </a:r>
            <a:r>
              <a:rPr sz="750" spc="15" dirty="0">
                <a:solidFill>
                  <a:srgbClr val="414042"/>
                </a:solidFill>
                <a:latin typeface="Oakes" panose="00000400000000000000" pitchFamily="50" charset="0"/>
                <a:cs typeface="Arial"/>
              </a:rPr>
              <a:t> </a:t>
            </a:r>
            <a:r>
              <a:rPr sz="750" spc="20" dirty="0">
                <a:solidFill>
                  <a:srgbClr val="414042"/>
                </a:solidFill>
                <a:latin typeface="Oakes" panose="00000400000000000000" pitchFamily="50" charset="0"/>
                <a:cs typeface="Arial"/>
              </a:rPr>
              <a:t>Cop</a:t>
            </a:r>
            <a:r>
              <a:rPr sz="750" spc="15" dirty="0">
                <a:solidFill>
                  <a:srgbClr val="414042"/>
                </a:solidFill>
                <a:latin typeface="Oakes" panose="00000400000000000000" pitchFamily="50" charset="0"/>
                <a:cs typeface="Arial"/>
              </a:rPr>
              <a:t>y</a:t>
            </a:r>
            <a:r>
              <a:rPr sz="750" spc="25" dirty="0">
                <a:solidFill>
                  <a:srgbClr val="414042"/>
                </a:solidFill>
                <a:latin typeface="Oakes" panose="00000400000000000000" pitchFamily="50" charset="0"/>
                <a:cs typeface="Arial"/>
              </a:rPr>
              <a:t> o</a:t>
            </a:r>
            <a:r>
              <a:rPr sz="750" spc="10" dirty="0">
                <a:solidFill>
                  <a:srgbClr val="414042"/>
                </a:solidFill>
                <a:latin typeface="Oakes" panose="00000400000000000000" pitchFamily="50" charset="0"/>
                <a:cs typeface="Arial"/>
              </a:rPr>
              <a:t>f</a:t>
            </a:r>
            <a:r>
              <a:rPr sz="750" spc="5" dirty="0">
                <a:solidFill>
                  <a:srgbClr val="414042"/>
                </a:solidFill>
                <a:latin typeface="Oakes" panose="00000400000000000000" pitchFamily="50" charset="0"/>
                <a:cs typeface="Arial"/>
              </a:rPr>
              <a:t> thi</a:t>
            </a:r>
            <a:r>
              <a:rPr sz="750" spc="25" dirty="0">
                <a:solidFill>
                  <a:srgbClr val="414042"/>
                </a:solidFill>
                <a:latin typeface="Oakes" panose="00000400000000000000" pitchFamily="50" charset="0"/>
                <a:cs typeface="Arial"/>
              </a:rPr>
              <a:t>s</a:t>
            </a:r>
            <a:r>
              <a:rPr sz="750" spc="5" dirty="0">
                <a:solidFill>
                  <a:srgbClr val="414042"/>
                </a:solidFill>
                <a:latin typeface="Oakes" panose="00000400000000000000" pitchFamily="50" charset="0"/>
                <a:cs typeface="Arial"/>
              </a:rPr>
              <a:t> </a:t>
            </a:r>
            <a:r>
              <a:rPr sz="750" spc="10" dirty="0">
                <a:solidFill>
                  <a:srgbClr val="414042"/>
                </a:solidFill>
                <a:latin typeface="Oakes" panose="00000400000000000000" pitchFamily="50" charset="0"/>
                <a:cs typeface="Arial"/>
              </a:rPr>
              <a:t>SELLE</a:t>
            </a:r>
            <a:r>
              <a:rPr sz="750" spc="25" dirty="0">
                <a:solidFill>
                  <a:srgbClr val="414042"/>
                </a:solidFill>
                <a:latin typeface="Oakes" panose="00000400000000000000" pitchFamily="50" charset="0"/>
                <a:cs typeface="Arial"/>
              </a:rPr>
              <a:t>R</a:t>
            </a:r>
            <a:r>
              <a:rPr sz="750" spc="55" dirty="0">
                <a:solidFill>
                  <a:srgbClr val="414042"/>
                </a:solidFill>
                <a:latin typeface="Oakes" panose="00000400000000000000" pitchFamily="50" charset="0"/>
                <a:cs typeface="Arial"/>
              </a:rPr>
              <a:t> </a:t>
            </a:r>
            <a:r>
              <a:rPr sz="750" spc="20" dirty="0">
                <a:solidFill>
                  <a:srgbClr val="414042"/>
                </a:solidFill>
                <a:latin typeface="Oakes" panose="00000400000000000000" pitchFamily="50" charset="0"/>
                <a:cs typeface="Arial"/>
              </a:rPr>
              <a:t>SERVIC</a:t>
            </a:r>
            <a:r>
              <a:rPr sz="750" spc="25" dirty="0">
                <a:solidFill>
                  <a:srgbClr val="414042"/>
                </a:solidFill>
                <a:latin typeface="Oakes" panose="00000400000000000000" pitchFamily="50" charset="0"/>
                <a:cs typeface="Arial"/>
              </a:rPr>
              <a:t>E</a:t>
            </a:r>
            <a:r>
              <a:rPr sz="750" spc="50" dirty="0">
                <a:solidFill>
                  <a:srgbClr val="414042"/>
                </a:solidFill>
                <a:latin typeface="Oakes" panose="00000400000000000000" pitchFamily="50" charset="0"/>
                <a:cs typeface="Arial"/>
              </a:rPr>
              <a:t> </a:t>
            </a:r>
            <a:r>
              <a:rPr sz="750" spc="25" dirty="0">
                <a:solidFill>
                  <a:srgbClr val="414042"/>
                </a:solidFill>
                <a:latin typeface="Oakes" panose="00000400000000000000" pitchFamily="50" charset="0"/>
                <a:cs typeface="Arial"/>
              </a:rPr>
              <a:t>PLEDGE</a:t>
            </a:r>
            <a:r>
              <a:rPr sz="750" spc="1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Certificat</a:t>
            </a:r>
            <a:r>
              <a:rPr sz="750" spc="25" dirty="0">
                <a:solidFill>
                  <a:srgbClr val="414042"/>
                </a:solidFill>
                <a:latin typeface="Oakes" panose="00000400000000000000" pitchFamily="50" charset="0"/>
                <a:cs typeface="Arial"/>
              </a:rPr>
              <a:t>e</a:t>
            </a:r>
            <a:r>
              <a:rPr sz="750" spc="55" dirty="0">
                <a:solidFill>
                  <a:srgbClr val="414042"/>
                </a:solidFill>
                <a:latin typeface="Oakes" panose="00000400000000000000" pitchFamily="50" charset="0"/>
                <a:cs typeface="Arial"/>
              </a:rPr>
              <a:t> </a:t>
            </a:r>
            <a:r>
              <a:rPr sz="750" spc="25" dirty="0">
                <a:solidFill>
                  <a:srgbClr val="414042"/>
                </a:solidFill>
                <a:latin typeface="Oakes" panose="00000400000000000000" pitchFamily="50" charset="0"/>
                <a:cs typeface="Arial"/>
              </a:rPr>
              <a:t>has</a:t>
            </a:r>
            <a:r>
              <a:rPr sz="750" spc="-5" dirty="0">
                <a:solidFill>
                  <a:srgbClr val="414042"/>
                </a:solidFill>
                <a:latin typeface="Oakes" panose="00000400000000000000" pitchFamily="50" charset="0"/>
                <a:cs typeface="Arial"/>
              </a:rPr>
              <a:t> </a:t>
            </a:r>
            <a:r>
              <a:rPr sz="750" spc="20" dirty="0">
                <a:solidFill>
                  <a:srgbClr val="414042"/>
                </a:solidFill>
                <a:latin typeface="Oakes" panose="00000400000000000000" pitchFamily="50" charset="0"/>
                <a:cs typeface="Arial"/>
              </a:rPr>
              <a:t>bee</a:t>
            </a:r>
            <a:r>
              <a:rPr sz="750" spc="25" dirty="0">
                <a:solidFill>
                  <a:srgbClr val="414042"/>
                </a:solidFill>
                <a:latin typeface="Oakes" panose="00000400000000000000" pitchFamily="50" charset="0"/>
                <a:cs typeface="Arial"/>
              </a:rPr>
              <a:t>n</a:t>
            </a:r>
            <a:r>
              <a:rPr sz="750" spc="15" dirty="0">
                <a:solidFill>
                  <a:srgbClr val="414042"/>
                </a:solidFill>
                <a:latin typeface="Oakes" panose="00000400000000000000" pitchFamily="50" charset="0"/>
                <a:cs typeface="Arial"/>
              </a:rPr>
              <a:t> received</a:t>
            </a:r>
            <a:r>
              <a:rPr sz="750" spc="35" dirty="0">
                <a:solidFill>
                  <a:srgbClr val="414042"/>
                </a:solidFill>
                <a:latin typeface="Oakes" panose="00000400000000000000" pitchFamily="50" charset="0"/>
                <a:cs typeface="Arial"/>
              </a:rPr>
              <a:t> </a:t>
            </a:r>
            <a:r>
              <a:rPr sz="750" spc="25" dirty="0">
                <a:solidFill>
                  <a:srgbClr val="414042"/>
                </a:solidFill>
                <a:latin typeface="Oakes" panose="00000400000000000000" pitchFamily="50" charset="0"/>
                <a:cs typeface="Arial"/>
              </a:rPr>
              <a:t>o</a:t>
            </a:r>
            <a:r>
              <a:rPr sz="750" spc="30" dirty="0">
                <a:solidFill>
                  <a:srgbClr val="414042"/>
                </a:solidFill>
                <a:latin typeface="Oakes" panose="00000400000000000000" pitchFamily="50" charset="0"/>
                <a:cs typeface="Arial"/>
              </a:rPr>
              <a:t>n</a:t>
            </a:r>
            <a:r>
              <a:rPr sz="750" spc="-15" dirty="0">
                <a:solidFill>
                  <a:srgbClr val="414042"/>
                </a:solidFill>
                <a:latin typeface="Oakes" panose="00000400000000000000" pitchFamily="50" charset="0"/>
                <a:cs typeface="Arial"/>
              </a:rPr>
              <a:t> </a:t>
            </a:r>
            <a:r>
              <a:rPr sz="750" spc="15" dirty="0">
                <a:solidFill>
                  <a:srgbClr val="414042"/>
                </a:solidFill>
                <a:latin typeface="Oakes" panose="00000400000000000000" pitchFamily="50" charset="0"/>
                <a:cs typeface="Arial"/>
              </a:rPr>
              <a:t>(</a:t>
            </a:r>
            <a:r>
              <a:rPr sz="750" spc="25" dirty="0">
                <a:solidFill>
                  <a:srgbClr val="414042"/>
                </a:solidFill>
                <a:latin typeface="Oakes" panose="00000400000000000000" pitchFamily="50" charset="0"/>
                <a:cs typeface="Arial"/>
              </a:rPr>
              <a:t>date</a:t>
            </a:r>
            <a:r>
              <a:rPr sz="750" spc="-5" dirty="0">
                <a:solidFill>
                  <a:srgbClr val="414042"/>
                </a:solidFill>
                <a:latin typeface="Oakes" panose="00000400000000000000" pitchFamily="50" charset="0"/>
                <a:cs typeface="Arial"/>
              </a:rPr>
              <a:t>)</a:t>
            </a:r>
            <a:r>
              <a:rPr sz="750" spc="10" dirty="0">
                <a:solidFill>
                  <a:srgbClr val="414042"/>
                </a:solidFill>
                <a:latin typeface="Oakes" panose="00000400000000000000" pitchFamily="50" charset="0"/>
                <a:cs typeface="Arial"/>
              </a:rPr>
              <a:t>:</a:t>
            </a:r>
            <a:r>
              <a:rPr sz="750" dirty="0">
                <a:solidFill>
                  <a:srgbClr val="414042"/>
                </a:solidFill>
                <a:latin typeface="Oakes" panose="00000400000000000000" pitchFamily="50" charset="0"/>
                <a:cs typeface="Arial"/>
              </a:rPr>
              <a:t> </a:t>
            </a:r>
            <a:r>
              <a:rPr sz="750" u="sng" dirty="0">
                <a:solidFill>
                  <a:srgbClr val="414042"/>
                </a:solidFill>
                <a:uFill>
                  <a:solidFill>
                    <a:srgbClr val="202020"/>
                  </a:solidFill>
                </a:uFill>
                <a:latin typeface="Oakes" panose="00000400000000000000" pitchFamily="50" charset="0"/>
                <a:cs typeface="Arial"/>
              </a:rPr>
              <a:t> 	</a:t>
            </a:r>
            <a:r>
              <a:rPr sz="750" spc="385" dirty="0">
                <a:solidFill>
                  <a:srgbClr val="414042"/>
                </a:solidFill>
                <a:latin typeface="Oakes" panose="00000400000000000000" pitchFamily="50" charset="0"/>
                <a:cs typeface="Arial"/>
              </a:rPr>
              <a:t>_  </a:t>
            </a:r>
            <a:r>
              <a:rPr sz="750" spc="15" dirty="0">
                <a:solidFill>
                  <a:srgbClr val="414042"/>
                </a:solidFill>
                <a:latin typeface="Oakes" panose="00000400000000000000" pitchFamily="50" charset="0"/>
                <a:cs typeface="Arial"/>
              </a:rPr>
              <a:t>From</a:t>
            </a:r>
            <a:r>
              <a:rPr sz="750" spc="25" dirty="0">
                <a:solidFill>
                  <a:srgbClr val="414042"/>
                </a:solidFill>
                <a:latin typeface="Oakes" panose="00000400000000000000" pitchFamily="50" charset="0"/>
                <a:cs typeface="Arial"/>
              </a:rPr>
              <a:t> </a:t>
            </a:r>
            <a:r>
              <a:rPr sz="750" spc="15" dirty="0">
                <a:solidFill>
                  <a:srgbClr val="414042"/>
                </a:solidFill>
                <a:latin typeface="Oakes" panose="00000400000000000000" pitchFamily="50" charset="0"/>
                <a:cs typeface="Arial"/>
              </a:rPr>
              <a:t>CENTURY</a:t>
            </a:r>
            <a:r>
              <a:rPr sz="750" spc="75" dirty="0">
                <a:solidFill>
                  <a:srgbClr val="414042"/>
                </a:solidFill>
                <a:latin typeface="Oakes" panose="00000400000000000000" pitchFamily="50" charset="0"/>
                <a:cs typeface="Arial"/>
              </a:rPr>
              <a:t> </a:t>
            </a:r>
            <a:r>
              <a:rPr sz="750" spc="25" dirty="0">
                <a:solidFill>
                  <a:srgbClr val="414042"/>
                </a:solidFill>
                <a:latin typeface="Oakes" panose="00000400000000000000" pitchFamily="50" charset="0"/>
                <a:cs typeface="Arial"/>
              </a:rPr>
              <a:t>21	By</a:t>
            </a:r>
            <a:r>
              <a:rPr sz="750" spc="1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Seller(s):</a:t>
            </a:r>
            <a:endParaRPr sz="750" dirty="0">
              <a:solidFill>
                <a:srgbClr val="414042"/>
              </a:solidFill>
              <a:latin typeface="Oakes" panose="00000400000000000000" pitchFamily="50" charset="0"/>
              <a:cs typeface="Arial"/>
            </a:endParaRPr>
          </a:p>
          <a:p>
            <a:pPr marL="172085" algn="just">
              <a:lnSpc>
                <a:spcPct val="100000"/>
              </a:lnSpc>
              <a:spcBef>
                <a:spcPts val="560"/>
              </a:spcBef>
              <a:tabLst>
                <a:tab pos="2985135" algn="l"/>
              </a:tabLst>
            </a:pPr>
            <a:r>
              <a:rPr sz="750" spc="5" dirty="0">
                <a:solidFill>
                  <a:srgbClr val="414042"/>
                </a:solidFill>
                <a:latin typeface="Oakes" panose="00000400000000000000" pitchFamily="50" charset="0"/>
                <a:cs typeface="Arial"/>
              </a:rPr>
              <a:t>Associate:	</a:t>
            </a:r>
            <a:r>
              <a:rPr sz="750" spc="10" dirty="0">
                <a:solidFill>
                  <a:srgbClr val="414042"/>
                </a:solidFill>
                <a:latin typeface="Oakes" panose="00000400000000000000" pitchFamily="50" charset="0"/>
                <a:cs typeface="Arial"/>
              </a:rPr>
              <a:t>Current</a:t>
            </a:r>
            <a:r>
              <a:rPr sz="750" spc="25" dirty="0">
                <a:solidFill>
                  <a:srgbClr val="414042"/>
                </a:solidFill>
                <a:latin typeface="Oakes" panose="00000400000000000000" pitchFamily="50" charset="0"/>
                <a:cs typeface="Arial"/>
              </a:rPr>
              <a:t> </a:t>
            </a:r>
            <a:r>
              <a:rPr sz="750" spc="15" dirty="0">
                <a:solidFill>
                  <a:srgbClr val="414042"/>
                </a:solidFill>
                <a:latin typeface="Oakes" panose="00000400000000000000" pitchFamily="50" charset="0"/>
                <a:cs typeface="Arial"/>
              </a:rPr>
              <a:t>Address:</a:t>
            </a:r>
            <a:endParaRPr sz="750" dirty="0">
              <a:solidFill>
                <a:srgbClr val="414042"/>
              </a:solidFill>
              <a:latin typeface="Oakes" panose="00000400000000000000" pitchFamily="50" charset="0"/>
              <a:cs typeface="Arial"/>
            </a:endParaRPr>
          </a:p>
          <a:p>
            <a:pPr>
              <a:lnSpc>
                <a:spcPct val="100000"/>
              </a:lnSpc>
              <a:spcBef>
                <a:spcPts val="20"/>
              </a:spcBef>
            </a:pPr>
            <a:endParaRPr sz="850" dirty="0">
              <a:solidFill>
                <a:srgbClr val="414042"/>
              </a:solidFill>
              <a:latin typeface="Oakes" panose="00000400000000000000" pitchFamily="50" charset="0"/>
              <a:cs typeface="Times New Roman"/>
            </a:endParaRPr>
          </a:p>
          <a:p>
            <a:pPr marL="170815" algn="just">
              <a:lnSpc>
                <a:spcPct val="100000"/>
              </a:lnSpc>
              <a:tabLst>
                <a:tab pos="2987675" algn="l"/>
              </a:tabLst>
            </a:pPr>
            <a:r>
              <a:rPr sz="750" spc="25" dirty="0">
                <a:solidFill>
                  <a:srgbClr val="414042"/>
                </a:solidFill>
                <a:latin typeface="Oakes" panose="00000400000000000000" pitchFamily="50" charset="0"/>
                <a:cs typeface="Arial"/>
              </a:rPr>
              <a:t>License</a:t>
            </a:r>
            <a:r>
              <a:rPr sz="750" spc="-70" dirty="0">
                <a:solidFill>
                  <a:srgbClr val="414042"/>
                </a:solidFill>
                <a:latin typeface="Oakes" panose="00000400000000000000" pitchFamily="50" charset="0"/>
                <a:cs typeface="Arial"/>
              </a:rPr>
              <a:t> </a:t>
            </a:r>
            <a:r>
              <a:rPr sz="750" spc="15" dirty="0">
                <a:solidFill>
                  <a:srgbClr val="414042"/>
                </a:solidFill>
                <a:latin typeface="Oakes" panose="00000400000000000000" pitchFamily="50" charset="0"/>
                <a:cs typeface="Arial"/>
              </a:rPr>
              <a:t>#:	</a:t>
            </a:r>
            <a:r>
              <a:rPr sz="750" spc="5" dirty="0">
                <a:solidFill>
                  <a:srgbClr val="414042"/>
                </a:solidFill>
                <a:latin typeface="Oakes" panose="00000400000000000000" pitchFamily="50" charset="0"/>
                <a:cs typeface="Arial"/>
              </a:rPr>
              <a:t>Current</a:t>
            </a:r>
            <a:r>
              <a:rPr sz="750" spc="15" dirty="0">
                <a:solidFill>
                  <a:srgbClr val="414042"/>
                </a:solidFill>
                <a:latin typeface="Oakes" panose="00000400000000000000" pitchFamily="50" charset="0"/>
                <a:cs typeface="Arial"/>
              </a:rPr>
              <a:t> Phone:</a:t>
            </a:r>
            <a:endParaRPr sz="750" dirty="0">
              <a:solidFill>
                <a:srgbClr val="414042"/>
              </a:solidFill>
              <a:latin typeface="Oakes" panose="00000400000000000000" pitchFamily="50" charset="0"/>
              <a:cs typeface="Arial"/>
            </a:endParaRPr>
          </a:p>
          <a:p>
            <a:pPr>
              <a:lnSpc>
                <a:spcPct val="100000"/>
              </a:lnSpc>
              <a:spcBef>
                <a:spcPts val="55"/>
              </a:spcBef>
            </a:pPr>
            <a:endParaRPr sz="800" dirty="0">
              <a:solidFill>
                <a:srgbClr val="414042"/>
              </a:solidFill>
              <a:latin typeface="Oakes" panose="00000400000000000000" pitchFamily="50" charset="0"/>
              <a:cs typeface="Times New Roman"/>
            </a:endParaRPr>
          </a:p>
          <a:p>
            <a:pPr marL="170815" algn="just">
              <a:lnSpc>
                <a:spcPct val="100000"/>
              </a:lnSpc>
              <a:tabLst>
                <a:tab pos="2988310" algn="l"/>
              </a:tabLst>
            </a:pPr>
            <a:r>
              <a:rPr sz="750" spc="10" dirty="0">
                <a:solidFill>
                  <a:srgbClr val="414042"/>
                </a:solidFill>
                <a:latin typeface="Oakes" panose="00000400000000000000" pitchFamily="50" charset="0"/>
                <a:cs typeface="Arial"/>
              </a:rPr>
              <a:t>Broker(s):	Email:</a:t>
            </a:r>
            <a:endParaRPr sz="750" dirty="0">
              <a:solidFill>
                <a:srgbClr val="414042"/>
              </a:solidFill>
              <a:latin typeface="Oakes" panose="00000400000000000000" pitchFamily="50" charset="0"/>
              <a:cs typeface="Arial"/>
            </a:endParaRPr>
          </a:p>
        </p:txBody>
      </p:sp>
      <p:sp>
        <p:nvSpPr>
          <p:cNvPr id="14" name="object 13">
            <a:extLst>
              <a:ext uri="{FF2B5EF4-FFF2-40B4-BE49-F238E27FC236}">
                <a16:creationId xmlns:a16="http://schemas.microsoft.com/office/drawing/2014/main" id="{37299497-325A-3149-AFF2-AC10E8D0739D}"/>
              </a:ext>
            </a:extLst>
          </p:cNvPr>
          <p:cNvSpPr txBox="1"/>
          <p:nvPr/>
        </p:nvSpPr>
        <p:spPr>
          <a:xfrm>
            <a:off x="1053904" y="8700626"/>
            <a:ext cx="5700395" cy="207108"/>
          </a:xfrm>
          <a:prstGeom prst="rect">
            <a:avLst/>
          </a:prstGeom>
        </p:spPr>
        <p:txBody>
          <a:bodyPr vert="horz" wrap="square" lIns="0" tIns="10795" rIns="0" bIns="0" rtlCol="0">
            <a:spAutoFit/>
          </a:bodyPr>
          <a:lstStyle/>
          <a:p>
            <a:pPr marL="12700" marR="5080" indent="33020">
              <a:lnSpc>
                <a:spcPct val="101899"/>
              </a:lnSpc>
              <a:spcBef>
                <a:spcPts val="85"/>
              </a:spcBef>
            </a:pPr>
            <a:r>
              <a:rPr sz="650" spc="25" dirty="0">
                <a:latin typeface="Oakes" panose="00000400000000000000" pitchFamily="50" charset="0"/>
                <a:cs typeface="Times New Roman"/>
              </a:rPr>
              <a:t>© </a:t>
            </a:r>
            <a:r>
              <a:rPr sz="600" spc="0" dirty="0">
                <a:latin typeface="Oakes" panose="00000400000000000000" pitchFamily="50" charset="0"/>
                <a:cs typeface="Arial"/>
              </a:rPr>
              <a:t>2018 </a:t>
            </a:r>
            <a:r>
              <a:rPr sz="600" spc="-5" dirty="0">
                <a:latin typeface="Oakes" panose="00000400000000000000" pitchFamily="50" charset="0"/>
                <a:cs typeface="Arial"/>
              </a:rPr>
              <a:t>Century </a:t>
            </a:r>
            <a:r>
              <a:rPr sz="600" spc="5" dirty="0">
                <a:latin typeface="Oakes" panose="00000400000000000000" pitchFamily="50" charset="0"/>
                <a:cs typeface="Arial"/>
              </a:rPr>
              <a:t>21 </a:t>
            </a:r>
            <a:r>
              <a:rPr sz="600" spc="-5" dirty="0">
                <a:latin typeface="Oakes" panose="00000400000000000000" pitchFamily="50" charset="0"/>
                <a:cs typeface="Arial"/>
              </a:rPr>
              <a:t>Real </a:t>
            </a:r>
            <a:r>
              <a:rPr sz="600" dirty="0">
                <a:latin typeface="Oakes" panose="00000400000000000000" pitchFamily="50" charset="0"/>
                <a:cs typeface="Arial"/>
              </a:rPr>
              <a:t>Estate LLC. </a:t>
            </a:r>
            <a:r>
              <a:rPr sz="600" spc="-10" dirty="0">
                <a:latin typeface="Oakes" panose="00000400000000000000" pitchFamily="50" charset="0"/>
                <a:cs typeface="Arial"/>
              </a:rPr>
              <a:t>All </a:t>
            </a:r>
            <a:r>
              <a:rPr sz="600" dirty="0">
                <a:latin typeface="Oakes" panose="00000400000000000000" pitchFamily="50" charset="0"/>
                <a:cs typeface="Arial"/>
              </a:rPr>
              <a:t>Rights </a:t>
            </a:r>
            <a:r>
              <a:rPr sz="600" spc="-5" dirty="0">
                <a:latin typeface="Oakes" panose="00000400000000000000" pitchFamily="50" charset="0"/>
                <a:cs typeface="Arial"/>
              </a:rPr>
              <a:t>Reserved. CENTURY </a:t>
            </a:r>
            <a:r>
              <a:rPr sz="600" spc="-45" dirty="0">
                <a:latin typeface="Oakes" panose="00000400000000000000" pitchFamily="50" charset="0"/>
                <a:cs typeface="Arial"/>
              </a:rPr>
              <a:t>21® </a:t>
            </a:r>
            <a:r>
              <a:rPr sz="600" dirty="0">
                <a:latin typeface="Oakes" panose="00000400000000000000" pitchFamily="50" charset="0"/>
                <a:cs typeface="Arial"/>
              </a:rPr>
              <a:t>and </a:t>
            </a:r>
            <a:r>
              <a:rPr sz="600" spc="-5" dirty="0">
                <a:latin typeface="Oakes" panose="00000400000000000000" pitchFamily="50" charset="0"/>
                <a:cs typeface="Arial"/>
              </a:rPr>
              <a:t>the CENTURY </a:t>
            </a:r>
            <a:r>
              <a:rPr sz="600" spc="5" dirty="0">
                <a:latin typeface="Oakes" panose="00000400000000000000" pitchFamily="50" charset="0"/>
                <a:cs typeface="Arial"/>
              </a:rPr>
              <a:t>21 Logo </a:t>
            </a:r>
            <a:r>
              <a:rPr sz="600" dirty="0">
                <a:latin typeface="Oakes" panose="00000400000000000000" pitchFamily="50" charset="0"/>
                <a:cs typeface="Arial"/>
              </a:rPr>
              <a:t>are registered service </a:t>
            </a:r>
            <a:r>
              <a:rPr sz="600" spc="5" dirty="0">
                <a:latin typeface="Oakes" panose="00000400000000000000" pitchFamily="50" charset="0"/>
                <a:cs typeface="Arial"/>
              </a:rPr>
              <a:t>marks </a:t>
            </a:r>
            <a:r>
              <a:rPr sz="600" spc="0" dirty="0">
                <a:latin typeface="Oakes" panose="00000400000000000000" pitchFamily="50" charset="0"/>
                <a:cs typeface="Arial"/>
              </a:rPr>
              <a:t>owned </a:t>
            </a:r>
            <a:r>
              <a:rPr sz="600" spc="-5" dirty="0">
                <a:latin typeface="Oakes" panose="00000400000000000000" pitchFamily="50" charset="0"/>
                <a:cs typeface="Arial"/>
              </a:rPr>
              <a:t>by Century </a:t>
            </a:r>
            <a:r>
              <a:rPr sz="600" spc="5" dirty="0">
                <a:latin typeface="Oakes" panose="00000400000000000000" pitchFamily="50" charset="0"/>
                <a:cs typeface="Arial"/>
              </a:rPr>
              <a:t>21 </a:t>
            </a:r>
            <a:r>
              <a:rPr sz="600" spc="0" dirty="0">
                <a:latin typeface="Oakes" panose="00000400000000000000" pitchFamily="50" charset="0"/>
                <a:cs typeface="Arial"/>
              </a:rPr>
              <a:t>Real </a:t>
            </a:r>
            <a:r>
              <a:rPr sz="600" dirty="0">
                <a:latin typeface="Oakes" panose="00000400000000000000" pitchFamily="50" charset="0"/>
                <a:cs typeface="Arial"/>
              </a:rPr>
              <a:t>Estate  </a:t>
            </a:r>
            <a:r>
              <a:rPr sz="600" spc="-10" dirty="0">
                <a:latin typeface="Oakes" panose="00000400000000000000" pitchFamily="50" charset="0"/>
                <a:cs typeface="Arial"/>
              </a:rPr>
              <a:t>LLC.</a:t>
            </a:r>
            <a:r>
              <a:rPr sz="600" spc="5" dirty="0">
                <a:latin typeface="Oakes" panose="00000400000000000000" pitchFamily="50" charset="0"/>
                <a:cs typeface="Arial"/>
              </a:rPr>
              <a:t> </a:t>
            </a:r>
            <a:r>
              <a:rPr sz="600" spc="-5" dirty="0">
                <a:latin typeface="Oakes" panose="00000400000000000000" pitchFamily="50" charset="0"/>
                <a:cs typeface="Arial"/>
              </a:rPr>
              <a:t>Century</a:t>
            </a:r>
            <a:r>
              <a:rPr sz="600" spc="-15" dirty="0">
                <a:latin typeface="Oakes" panose="00000400000000000000" pitchFamily="50" charset="0"/>
                <a:cs typeface="Arial"/>
              </a:rPr>
              <a:t> </a:t>
            </a:r>
            <a:r>
              <a:rPr sz="600" spc="5" dirty="0">
                <a:latin typeface="Oakes" panose="00000400000000000000" pitchFamily="50" charset="0"/>
                <a:cs typeface="Arial"/>
              </a:rPr>
              <a:t>21</a:t>
            </a:r>
            <a:r>
              <a:rPr sz="600" spc="-25" dirty="0">
                <a:latin typeface="Oakes" panose="00000400000000000000" pitchFamily="50" charset="0"/>
                <a:cs typeface="Arial"/>
              </a:rPr>
              <a:t> </a:t>
            </a:r>
            <a:r>
              <a:rPr sz="600" dirty="0">
                <a:latin typeface="Oakes" panose="00000400000000000000" pitchFamily="50" charset="0"/>
                <a:cs typeface="Arial"/>
              </a:rPr>
              <a:t>Real</a:t>
            </a:r>
            <a:r>
              <a:rPr sz="600" spc="-30" dirty="0">
                <a:latin typeface="Oakes" panose="00000400000000000000" pitchFamily="50" charset="0"/>
                <a:cs typeface="Arial"/>
              </a:rPr>
              <a:t> </a:t>
            </a:r>
            <a:r>
              <a:rPr sz="600" spc="0" dirty="0">
                <a:latin typeface="Oakes" panose="00000400000000000000" pitchFamily="50" charset="0"/>
                <a:cs typeface="Arial"/>
              </a:rPr>
              <a:t>Estate</a:t>
            </a:r>
            <a:r>
              <a:rPr sz="600" spc="-45" dirty="0">
                <a:latin typeface="Oakes" panose="00000400000000000000" pitchFamily="50" charset="0"/>
                <a:cs typeface="Arial"/>
              </a:rPr>
              <a:t> </a:t>
            </a:r>
            <a:r>
              <a:rPr sz="600" spc="0" dirty="0">
                <a:latin typeface="Oakes" panose="00000400000000000000" pitchFamily="50" charset="0"/>
                <a:cs typeface="Arial"/>
              </a:rPr>
              <a:t>LLC</a:t>
            </a:r>
            <a:r>
              <a:rPr sz="600" dirty="0">
                <a:latin typeface="Oakes" panose="00000400000000000000" pitchFamily="50" charset="0"/>
                <a:cs typeface="Arial"/>
              </a:rPr>
              <a:t> </a:t>
            </a:r>
            <a:r>
              <a:rPr sz="600" spc="-5" dirty="0">
                <a:latin typeface="Oakes" panose="00000400000000000000" pitchFamily="50" charset="0"/>
                <a:cs typeface="Arial"/>
              </a:rPr>
              <a:t>fully</a:t>
            </a:r>
            <a:r>
              <a:rPr sz="600" spc="-30" dirty="0">
                <a:latin typeface="Oakes" panose="00000400000000000000" pitchFamily="50" charset="0"/>
                <a:cs typeface="Arial"/>
              </a:rPr>
              <a:t> </a:t>
            </a:r>
            <a:r>
              <a:rPr sz="600" dirty="0">
                <a:latin typeface="Oakes" panose="00000400000000000000" pitchFamily="50" charset="0"/>
                <a:cs typeface="Arial"/>
              </a:rPr>
              <a:t>supports</a:t>
            </a:r>
            <a:r>
              <a:rPr sz="600" spc="-25" dirty="0">
                <a:latin typeface="Oakes" panose="00000400000000000000" pitchFamily="50" charset="0"/>
                <a:cs typeface="Arial"/>
              </a:rPr>
              <a:t> </a:t>
            </a:r>
            <a:r>
              <a:rPr sz="600" spc="-5" dirty="0">
                <a:latin typeface="Oakes" panose="00000400000000000000" pitchFamily="50" charset="0"/>
                <a:cs typeface="Arial"/>
              </a:rPr>
              <a:t>the</a:t>
            </a:r>
            <a:r>
              <a:rPr sz="600" spc="-20" dirty="0">
                <a:latin typeface="Oakes" panose="00000400000000000000" pitchFamily="50" charset="0"/>
                <a:cs typeface="Arial"/>
              </a:rPr>
              <a:t> </a:t>
            </a:r>
            <a:r>
              <a:rPr sz="600" dirty="0">
                <a:latin typeface="Oakes" panose="00000400000000000000" pitchFamily="50" charset="0"/>
                <a:cs typeface="Arial"/>
              </a:rPr>
              <a:t>principles</a:t>
            </a:r>
            <a:r>
              <a:rPr sz="600" spc="-35" dirty="0">
                <a:latin typeface="Oakes" panose="00000400000000000000" pitchFamily="50" charset="0"/>
                <a:cs typeface="Arial"/>
              </a:rPr>
              <a:t> </a:t>
            </a:r>
            <a:r>
              <a:rPr sz="600" spc="5" dirty="0">
                <a:latin typeface="Oakes" panose="00000400000000000000" pitchFamily="50" charset="0"/>
                <a:cs typeface="Arial"/>
              </a:rPr>
              <a:t>of</a:t>
            </a:r>
            <a:r>
              <a:rPr sz="600" spc="-5" dirty="0">
                <a:latin typeface="Oakes" panose="00000400000000000000" pitchFamily="50" charset="0"/>
                <a:cs typeface="Arial"/>
              </a:rPr>
              <a:t> the</a:t>
            </a:r>
            <a:r>
              <a:rPr sz="600" spc="-15" dirty="0">
                <a:latin typeface="Oakes" panose="00000400000000000000" pitchFamily="50" charset="0"/>
                <a:cs typeface="Arial"/>
              </a:rPr>
              <a:t> </a:t>
            </a:r>
            <a:r>
              <a:rPr sz="600" dirty="0">
                <a:latin typeface="Oakes" panose="00000400000000000000" pitchFamily="50" charset="0"/>
                <a:cs typeface="Arial"/>
              </a:rPr>
              <a:t>Fair</a:t>
            </a:r>
            <a:r>
              <a:rPr sz="600" spc="-25" dirty="0">
                <a:latin typeface="Oakes" panose="00000400000000000000" pitchFamily="50" charset="0"/>
                <a:cs typeface="Arial"/>
              </a:rPr>
              <a:t> </a:t>
            </a:r>
            <a:r>
              <a:rPr sz="600" spc="0" dirty="0">
                <a:latin typeface="Oakes" panose="00000400000000000000" pitchFamily="50" charset="0"/>
                <a:cs typeface="Arial"/>
              </a:rPr>
              <a:t>Housing</a:t>
            </a:r>
            <a:r>
              <a:rPr sz="600" spc="-60" dirty="0">
                <a:latin typeface="Oakes" panose="00000400000000000000" pitchFamily="50" charset="0"/>
                <a:cs typeface="Arial"/>
              </a:rPr>
              <a:t> </a:t>
            </a:r>
            <a:r>
              <a:rPr sz="600" spc="-10" dirty="0">
                <a:latin typeface="Oakes" panose="00000400000000000000" pitchFamily="50" charset="0"/>
                <a:cs typeface="Arial"/>
              </a:rPr>
              <a:t>Act</a:t>
            </a:r>
            <a:r>
              <a:rPr sz="600" spc="15" dirty="0">
                <a:latin typeface="Oakes" panose="00000400000000000000" pitchFamily="50" charset="0"/>
                <a:cs typeface="Arial"/>
              </a:rPr>
              <a:t> </a:t>
            </a:r>
            <a:r>
              <a:rPr sz="600" spc="-15" dirty="0">
                <a:latin typeface="Oakes" panose="00000400000000000000" pitchFamily="50" charset="0"/>
                <a:cs typeface="Arial"/>
              </a:rPr>
              <a:t>and</a:t>
            </a:r>
            <a:r>
              <a:rPr sz="600" spc="25" dirty="0">
                <a:latin typeface="Oakes" panose="00000400000000000000" pitchFamily="50" charset="0"/>
                <a:cs typeface="Arial"/>
              </a:rPr>
              <a:t> </a:t>
            </a:r>
            <a:r>
              <a:rPr sz="600" spc="-5" dirty="0">
                <a:latin typeface="Oakes" panose="00000400000000000000" pitchFamily="50" charset="0"/>
                <a:cs typeface="Arial"/>
              </a:rPr>
              <a:t>the Equal</a:t>
            </a:r>
            <a:r>
              <a:rPr sz="600" spc="-15" dirty="0">
                <a:latin typeface="Oakes" panose="00000400000000000000" pitchFamily="50" charset="0"/>
                <a:cs typeface="Arial"/>
              </a:rPr>
              <a:t> </a:t>
            </a:r>
            <a:r>
              <a:rPr sz="600" dirty="0">
                <a:latin typeface="Oakes" panose="00000400000000000000" pitchFamily="50" charset="0"/>
                <a:cs typeface="Arial"/>
              </a:rPr>
              <a:t>Opportunity</a:t>
            </a:r>
            <a:r>
              <a:rPr sz="600" spc="-20" dirty="0">
                <a:latin typeface="Oakes" panose="00000400000000000000" pitchFamily="50" charset="0"/>
                <a:cs typeface="Arial"/>
              </a:rPr>
              <a:t> </a:t>
            </a:r>
            <a:r>
              <a:rPr sz="600" dirty="0">
                <a:latin typeface="Oakes" panose="00000400000000000000" pitchFamily="50" charset="0"/>
                <a:cs typeface="Arial"/>
              </a:rPr>
              <a:t>Act.</a:t>
            </a:r>
            <a:r>
              <a:rPr sz="600" spc="135" dirty="0">
                <a:latin typeface="Oakes" panose="00000400000000000000" pitchFamily="50" charset="0"/>
                <a:cs typeface="Arial"/>
              </a:rPr>
              <a:t> </a:t>
            </a:r>
            <a:r>
              <a:rPr sz="600" dirty="0">
                <a:latin typeface="Oakes" panose="00000400000000000000" pitchFamily="50" charset="0"/>
                <a:cs typeface="Arial"/>
              </a:rPr>
              <a:t>Each</a:t>
            </a:r>
            <a:r>
              <a:rPr sz="600" spc="-15" dirty="0">
                <a:latin typeface="Oakes" panose="00000400000000000000" pitchFamily="50" charset="0"/>
                <a:cs typeface="Arial"/>
              </a:rPr>
              <a:t> </a:t>
            </a:r>
            <a:r>
              <a:rPr sz="600" dirty="0">
                <a:latin typeface="Oakes" panose="00000400000000000000" pitchFamily="50" charset="0"/>
                <a:cs typeface="Arial"/>
              </a:rPr>
              <a:t>office</a:t>
            </a:r>
            <a:r>
              <a:rPr sz="600" spc="-10" dirty="0">
                <a:latin typeface="Oakes" panose="00000400000000000000" pitchFamily="50" charset="0"/>
                <a:cs typeface="Arial"/>
              </a:rPr>
              <a:t> </a:t>
            </a:r>
            <a:r>
              <a:rPr sz="600" dirty="0">
                <a:latin typeface="Oakes" panose="00000400000000000000" pitchFamily="50" charset="0"/>
                <a:cs typeface="Arial"/>
              </a:rPr>
              <a:t>is</a:t>
            </a:r>
            <a:r>
              <a:rPr sz="600" spc="-10" dirty="0">
                <a:latin typeface="Oakes" panose="00000400000000000000" pitchFamily="50" charset="0"/>
                <a:cs typeface="Arial"/>
              </a:rPr>
              <a:t> </a:t>
            </a:r>
            <a:r>
              <a:rPr sz="600" spc="-5" dirty="0">
                <a:latin typeface="Oakes" panose="00000400000000000000" pitchFamily="50" charset="0"/>
                <a:cs typeface="Arial"/>
              </a:rPr>
              <a:t>independently</a:t>
            </a:r>
            <a:r>
              <a:rPr sz="600" spc="-15" dirty="0">
                <a:latin typeface="Oakes" panose="00000400000000000000" pitchFamily="50" charset="0"/>
                <a:cs typeface="Arial"/>
              </a:rPr>
              <a:t> </a:t>
            </a:r>
            <a:r>
              <a:rPr sz="600" spc="-10" dirty="0">
                <a:latin typeface="Oakes" panose="00000400000000000000" pitchFamily="50" charset="0"/>
                <a:cs typeface="Arial"/>
              </a:rPr>
              <a:t>owned</a:t>
            </a:r>
            <a:r>
              <a:rPr sz="600" dirty="0">
                <a:latin typeface="Oakes" panose="00000400000000000000" pitchFamily="50" charset="0"/>
                <a:cs typeface="Arial"/>
              </a:rPr>
              <a:t> </a:t>
            </a:r>
            <a:r>
              <a:rPr sz="600" spc="0" dirty="0">
                <a:latin typeface="Oakes" panose="00000400000000000000" pitchFamily="50" charset="0"/>
                <a:cs typeface="Arial"/>
              </a:rPr>
              <a:t>and</a:t>
            </a:r>
            <a:r>
              <a:rPr sz="600" spc="-20" dirty="0">
                <a:latin typeface="Oakes" panose="00000400000000000000" pitchFamily="50" charset="0"/>
                <a:cs typeface="Arial"/>
              </a:rPr>
              <a:t> </a:t>
            </a:r>
            <a:r>
              <a:rPr sz="600" dirty="0">
                <a:latin typeface="Oakes" panose="00000400000000000000" pitchFamily="50" charset="0"/>
                <a:cs typeface="Arial"/>
              </a:rPr>
              <a:t>operated.</a:t>
            </a:r>
          </a:p>
        </p:txBody>
      </p:sp>
      <p:pic>
        <p:nvPicPr>
          <p:cNvPr id="15" name="Picture 14">
            <a:extLst>
              <a:ext uri="{FF2B5EF4-FFF2-40B4-BE49-F238E27FC236}">
                <a16:creationId xmlns:a16="http://schemas.microsoft.com/office/drawing/2014/main" id="{94947941-B299-984D-87B6-90A5F297A2B7}"/>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5600" y="636178"/>
            <a:ext cx="1911696" cy="218082"/>
          </a:xfrm>
          <a:prstGeom prst="rect">
            <a:avLst/>
          </a:prstGeom>
        </p:spPr>
      </p:pic>
      <p:sp>
        <p:nvSpPr>
          <p:cNvPr id="17" name="Rectangle 16">
            <a:extLst>
              <a:ext uri="{FF2B5EF4-FFF2-40B4-BE49-F238E27FC236}">
                <a16:creationId xmlns:a16="http://schemas.microsoft.com/office/drawing/2014/main" id="{B6DACFF9-2E1C-B745-ABE1-EA029A9F2649}"/>
              </a:ext>
            </a:extLst>
          </p:cNvPr>
          <p:cNvSpPr/>
          <p:nvPr/>
        </p:nvSpPr>
        <p:spPr>
          <a:xfrm>
            <a:off x="381000" y="381000"/>
            <a:ext cx="7013321" cy="8839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915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247276-CACB-8A47-AA9A-572E5D71F2FB}"/>
              </a:ext>
            </a:extLst>
          </p:cNvPr>
          <p:cNvSpPr/>
          <p:nvPr/>
        </p:nvSpPr>
        <p:spPr>
          <a:xfrm rot="5400000" flipH="1">
            <a:off x="-3848100" y="3848100"/>
            <a:ext cx="10058400" cy="236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433"/>
              </a:solidFill>
            </a:endParaRPr>
          </a:p>
        </p:txBody>
      </p:sp>
      <p:sp>
        <p:nvSpPr>
          <p:cNvPr id="2" name="object 2"/>
          <p:cNvSpPr/>
          <p:nvPr/>
        </p:nvSpPr>
        <p:spPr>
          <a:xfrm>
            <a:off x="1828800" y="533400"/>
            <a:ext cx="5943600" cy="3962400"/>
          </a:xfrm>
          <a:prstGeom prst="rect">
            <a:avLst/>
          </a:prstGeom>
          <a:blipFill>
            <a:blip r:embed="rId3" cstate="print">
              <a:grayscl/>
            </a:blip>
            <a:stretch>
              <a:fillRect l="-26389" t="-2958" r="-15250" b="-2958"/>
            </a:stretch>
          </a:blipFill>
        </p:spPr>
        <p:txBody>
          <a:bodyPr wrap="square" lIns="0" tIns="0" rIns="0" bIns="0" rtlCol="0"/>
          <a:lstStyle/>
          <a:p>
            <a:endParaRPr/>
          </a:p>
        </p:txBody>
      </p:sp>
      <p:sp>
        <p:nvSpPr>
          <p:cNvPr id="4" name="object 5">
            <a:extLst>
              <a:ext uri="{FF2B5EF4-FFF2-40B4-BE49-F238E27FC236}">
                <a16:creationId xmlns:a16="http://schemas.microsoft.com/office/drawing/2014/main" id="{D013326B-C581-254E-96C4-88183C359C2F}"/>
              </a:ext>
            </a:extLst>
          </p:cNvPr>
          <p:cNvSpPr txBox="1">
            <a:spLocks/>
          </p:cNvSpPr>
          <p:nvPr/>
        </p:nvSpPr>
        <p:spPr>
          <a:xfrm>
            <a:off x="1891002" y="4114800"/>
            <a:ext cx="4281197" cy="2375715"/>
          </a:xfrm>
          <a:prstGeom prst="rect">
            <a:avLst/>
          </a:prstGeom>
        </p:spPr>
        <p:txBody>
          <a:bodyPr vert="horz" wrap="square" lIns="0" tIns="12700" rIns="0" bIns="0" rtlCol="0">
            <a:spAutoFit/>
          </a:bodyPr>
          <a:lstStyle>
            <a:lvl1pPr>
              <a:defRPr sz="3000" b="0" i="0">
                <a:solidFill>
                  <a:srgbClr val="666666"/>
                </a:solidFill>
                <a:latin typeface="Arial Unicode MS"/>
                <a:ea typeface="+mj-ea"/>
                <a:cs typeface="Arial Unicode MS"/>
              </a:defRPr>
            </a:lvl1pPr>
          </a:lstStyle>
          <a:p>
            <a:pPr marL="12700">
              <a:lnSpc>
                <a:spcPct val="120000"/>
              </a:lnSpc>
              <a:spcBef>
                <a:spcPts val="100"/>
              </a:spcBef>
            </a:pPr>
            <a:r>
              <a:rPr lang="en-US" sz="44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t>LET’S SELL BETTER </a:t>
            </a:r>
            <a:br>
              <a:rPr lang="en-US" sz="44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br>
            <a:r>
              <a:rPr lang="en-US" sz="4400" b="1" kern="0" spc="320" dirty="0">
                <a:solidFill>
                  <a:srgbClr val="414042"/>
                </a:solidFill>
                <a:latin typeface="Typold" panose="020B0004030204060B03" pitchFamily="34" charset="0"/>
                <a:ea typeface="Typold" panose="020B0004030204060B03" pitchFamily="34" charset="0"/>
                <a:cs typeface="Arial" panose="020B0604020202020204" pitchFamily="34" charset="0"/>
              </a:rPr>
              <a:t>AND FASTER </a:t>
            </a:r>
          </a:p>
        </p:txBody>
      </p:sp>
      <p:pic>
        <p:nvPicPr>
          <p:cNvPr id="7" name="Picture 6">
            <a:extLst>
              <a:ext uri="{FF2B5EF4-FFF2-40B4-BE49-F238E27FC236}">
                <a16:creationId xmlns:a16="http://schemas.microsoft.com/office/drawing/2014/main" id="{F9B35C45-446B-CD47-9151-B5E7C8D5FDF3}"/>
              </a:ext>
            </a:extLst>
          </p:cNvPr>
          <p:cNvPicPr>
            <a:picLocks noChangeAspect="1"/>
          </p:cNvPicPr>
          <p:nvPr/>
        </p:nvPicPr>
        <p:blipFill rotWithShape="1">
          <a:blip r:embed="rId4"/>
          <a:srcRect t="-841" b="28467"/>
          <a:stretch/>
        </p:blipFill>
        <p:spPr>
          <a:xfrm>
            <a:off x="4572000" y="7888660"/>
            <a:ext cx="2355972" cy="2169740"/>
          </a:xfrm>
          <a:prstGeom prst="rect">
            <a:avLst/>
          </a:prstGeom>
        </p:spPr>
      </p:pic>
      <p:sp>
        <p:nvSpPr>
          <p:cNvPr id="10" name="Rectangle 9">
            <a:extLst>
              <a:ext uri="{FF2B5EF4-FFF2-40B4-BE49-F238E27FC236}">
                <a16:creationId xmlns:a16="http://schemas.microsoft.com/office/drawing/2014/main" id="{D795AE4D-111C-3445-8A2E-18509A388DDF}"/>
              </a:ext>
            </a:extLst>
          </p:cNvPr>
          <p:cNvSpPr/>
          <p:nvPr/>
        </p:nvSpPr>
        <p:spPr>
          <a:xfrm>
            <a:off x="-1555" y="-4"/>
            <a:ext cx="7772400" cy="5334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5">
            <a:extLst>
              <a:ext uri="{FF2B5EF4-FFF2-40B4-BE49-F238E27FC236}">
                <a16:creationId xmlns:a16="http://schemas.microsoft.com/office/drawing/2014/main" id="{5FC09740-015C-B34A-AE41-C373A6676748}"/>
              </a:ext>
            </a:extLst>
          </p:cNvPr>
          <p:cNvSpPr txBox="1">
            <a:spLocks/>
          </p:cNvSpPr>
          <p:nvPr/>
        </p:nvSpPr>
        <p:spPr>
          <a:xfrm>
            <a:off x="2590800" y="6714357"/>
            <a:ext cx="4724400" cy="309059"/>
          </a:xfrm>
          <a:prstGeom prst="rect">
            <a:avLst/>
          </a:prstGeom>
        </p:spPr>
        <p:txBody>
          <a:bodyPr vert="horz" wrap="square" lIns="0" tIns="12700" rIns="0" bIns="0" rtlCol="0">
            <a:spAutoFit/>
          </a:bodyPr>
          <a:lstStyle>
            <a:lvl1pPr>
              <a:defRPr>
                <a:latin typeface="+mj-lt"/>
                <a:ea typeface="+mj-ea"/>
                <a:cs typeface="+mj-cs"/>
              </a:defRPr>
            </a:lvl1pPr>
          </a:lstStyle>
          <a:p>
            <a:pPr marL="12700">
              <a:lnSpc>
                <a:spcPct val="150000"/>
              </a:lnSpc>
              <a:spcBef>
                <a:spcPts val="100"/>
              </a:spcBef>
            </a:pPr>
            <a:r>
              <a:rPr lang="en-US" sz="1400" b="1" dirty="0">
                <a:solidFill>
                  <a:schemeClr val="bg2"/>
                </a:solidFill>
                <a:latin typeface="Oakes" panose="00000400000000000000" pitchFamily="50" charset="0"/>
                <a:cs typeface="Arial" panose="020B0604020202020204" pitchFamily="34" charset="0"/>
              </a:rPr>
              <a:t>RESOURCES AND TIPS FOR YOU TO GET STARTED </a:t>
            </a:r>
            <a:endParaRPr lang="en-US" sz="1200" b="1" kern="300" spc="100" dirty="0">
              <a:solidFill>
                <a:schemeClr val="bg2"/>
              </a:solidFill>
              <a:latin typeface="Oakes" panose="00000400000000000000" pitchFamily="50" charset="0"/>
              <a:ea typeface="Arial Narrow" charset="0"/>
              <a:cs typeface="Arial" panose="020B0604020202020204" pitchFamily="34" charset="0"/>
            </a:endParaRPr>
          </a:p>
        </p:txBody>
      </p:sp>
      <p:pic>
        <p:nvPicPr>
          <p:cNvPr id="5" name="Picture 4">
            <a:extLst>
              <a:ext uri="{FF2B5EF4-FFF2-40B4-BE49-F238E27FC236}">
                <a16:creationId xmlns:a16="http://schemas.microsoft.com/office/drawing/2014/main" id="{64D2DBE1-289B-4C28-80C4-26A2184CA8CA}"/>
              </a:ext>
            </a:extLst>
          </p:cNvPr>
          <p:cNvPicPr>
            <a:picLocks noChangeAspect="1"/>
          </p:cNvPicPr>
          <p:nvPr/>
        </p:nvPicPr>
        <p:blipFill rotWithShape="1">
          <a:blip r:embed="rId5">
            <a:extLst>
              <a:ext uri="{28A0092B-C50C-407E-A947-70E740481C1C}">
                <a14:useLocalDpi xmlns:a14="http://schemas.microsoft.com/office/drawing/2010/main" val="0"/>
              </a:ext>
            </a:extLst>
          </a:blip>
          <a:srcRect t="27944" r="2168" b="-13138"/>
          <a:stretch/>
        </p:blipFill>
        <p:spPr>
          <a:xfrm rot="16200000">
            <a:off x="-4225609" y="4833654"/>
            <a:ext cx="9372600" cy="924490"/>
          </a:xfrm>
          <a:prstGeom prst="rect">
            <a:avLst/>
          </a:prstGeom>
        </p:spPr>
      </p:pic>
    </p:spTree>
    <p:extLst>
      <p:ext uri="{BB962C8B-B14F-4D97-AF65-F5344CB8AC3E}">
        <p14:creationId xmlns:p14="http://schemas.microsoft.com/office/powerpoint/2010/main" val="2699354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13E012-D4AE-2F4F-B5F5-277C09BEEF03}"/>
              </a:ext>
            </a:extLst>
          </p:cNvPr>
          <p:cNvSpPr/>
          <p:nvPr/>
        </p:nvSpPr>
        <p:spPr>
          <a:xfrm>
            <a:off x="2316480" y="4495800"/>
            <a:ext cx="4114800" cy="1708160"/>
          </a:xfrm>
          <a:prstGeom prst="rect">
            <a:avLst/>
          </a:prstGeom>
        </p:spPr>
        <p:txBody>
          <a:bodyPr wrap="square">
            <a:spAutoFit/>
          </a:bodyPr>
          <a:lstStyle/>
          <a:p>
            <a:pPr>
              <a:lnSpc>
                <a:spcPct val="120000"/>
              </a:lnSpc>
            </a:pPr>
            <a:r>
              <a:rPr lang="en-US" sz="1400" b="1" dirty="0">
                <a:solidFill>
                  <a:schemeClr val="bg2"/>
                </a:solidFill>
                <a:latin typeface="Oakes" panose="00000400000000000000" pitchFamily="50" charset="0"/>
                <a:ea typeface="Calibri" panose="020F0502020204030204" pitchFamily="34" charset="0"/>
              </a:rPr>
              <a:t>When you choose me to list your home, you will receive:</a:t>
            </a:r>
            <a:endParaRPr lang="en-US" sz="2000" dirty="0">
              <a:solidFill>
                <a:schemeClr val="bg2"/>
              </a:solidFill>
              <a:latin typeface="Oakes" panose="00000400000000000000" pitchFamily="50" charset="0"/>
              <a:ea typeface="Arial" panose="020B0604020202020204" pitchFamily="34" charset="0"/>
            </a:endParaRPr>
          </a:p>
          <a:p>
            <a:pPr marL="262890" marR="0" lvl="0" indent="-171450">
              <a:lnSpc>
                <a:spcPct val="120000"/>
              </a:lnSpc>
              <a:spcBef>
                <a:spcPts val="0"/>
              </a:spcBef>
              <a:spcAft>
                <a:spcPts val="0"/>
              </a:spcAft>
              <a:buFont typeface="Arial" panose="020B0604020202020204" pitchFamily="34" charset="0"/>
              <a:buChar char="•"/>
            </a:pPr>
            <a:r>
              <a:rPr lang="en-US" sz="1200" dirty="0">
                <a:solidFill>
                  <a:srgbClr val="414042"/>
                </a:solidFill>
                <a:latin typeface="Oakes" panose="00000400000000000000" pitchFamily="50" charset="0"/>
                <a:ea typeface="Calibri" panose="020F0502020204030204" pitchFamily="34" charset="0"/>
              </a:rPr>
              <a:t>Excellent service and support</a:t>
            </a:r>
            <a:endParaRPr lang="en-US" dirty="0">
              <a:solidFill>
                <a:srgbClr val="414042"/>
              </a:solidFill>
              <a:latin typeface="Oakes" panose="00000400000000000000" pitchFamily="50" charset="0"/>
              <a:ea typeface="Arial" panose="020B0604020202020204" pitchFamily="34" charset="0"/>
            </a:endParaRPr>
          </a:p>
          <a:p>
            <a:pPr marL="262890" marR="0" lvl="0" indent="-171450">
              <a:lnSpc>
                <a:spcPct val="120000"/>
              </a:lnSpc>
              <a:spcBef>
                <a:spcPts val="0"/>
              </a:spcBef>
              <a:spcAft>
                <a:spcPts val="0"/>
              </a:spcAft>
              <a:buFont typeface="Arial" panose="020B0604020202020204" pitchFamily="34" charset="0"/>
              <a:buChar char="•"/>
            </a:pPr>
            <a:r>
              <a:rPr lang="en-US" sz="1200" dirty="0">
                <a:solidFill>
                  <a:srgbClr val="414042"/>
                </a:solidFill>
                <a:latin typeface="Oakes" panose="00000400000000000000" pitchFamily="50" charset="0"/>
                <a:ea typeface="Calibri" panose="020F0502020204030204" pitchFamily="34" charset="0"/>
              </a:rPr>
              <a:t>A market analysis of your home</a:t>
            </a:r>
            <a:endParaRPr lang="en-US" dirty="0">
              <a:solidFill>
                <a:srgbClr val="414042"/>
              </a:solidFill>
              <a:latin typeface="Oakes" panose="00000400000000000000" pitchFamily="50" charset="0"/>
              <a:ea typeface="Arial" panose="020B0604020202020204" pitchFamily="34" charset="0"/>
            </a:endParaRPr>
          </a:p>
          <a:p>
            <a:pPr marL="262890" marR="0" lvl="0" indent="-171450">
              <a:lnSpc>
                <a:spcPct val="120000"/>
              </a:lnSpc>
              <a:spcBef>
                <a:spcPts val="0"/>
              </a:spcBef>
              <a:spcAft>
                <a:spcPts val="0"/>
              </a:spcAft>
              <a:buFont typeface="Arial" panose="020B0604020202020204" pitchFamily="34" charset="0"/>
              <a:buChar char="•"/>
            </a:pPr>
            <a:r>
              <a:rPr lang="en-US" sz="1200" dirty="0">
                <a:solidFill>
                  <a:srgbClr val="414042"/>
                </a:solidFill>
                <a:latin typeface="Oakes" panose="00000400000000000000" pitchFamily="50" charset="0"/>
                <a:ea typeface="Calibri" panose="020F0502020204030204" pitchFamily="34" charset="0"/>
              </a:rPr>
              <a:t>A winning marketing plan</a:t>
            </a:r>
            <a:endParaRPr lang="en-US" dirty="0">
              <a:solidFill>
                <a:srgbClr val="414042"/>
              </a:solidFill>
              <a:latin typeface="Oakes" panose="00000400000000000000" pitchFamily="50" charset="0"/>
              <a:ea typeface="Arial" panose="020B0604020202020204" pitchFamily="34" charset="0"/>
            </a:endParaRPr>
          </a:p>
          <a:p>
            <a:pPr marL="262890" marR="0" lvl="0" indent="-171450">
              <a:lnSpc>
                <a:spcPct val="120000"/>
              </a:lnSpc>
              <a:spcBef>
                <a:spcPts val="0"/>
              </a:spcBef>
              <a:spcAft>
                <a:spcPts val="0"/>
              </a:spcAft>
              <a:buFont typeface="Arial" panose="020B0604020202020204" pitchFamily="34" charset="0"/>
              <a:buChar char="•"/>
            </a:pPr>
            <a:r>
              <a:rPr lang="en-US" sz="1200" dirty="0">
                <a:solidFill>
                  <a:srgbClr val="414042"/>
                </a:solidFill>
                <a:latin typeface="Oakes" panose="00000400000000000000" pitchFamily="50" charset="0"/>
                <a:ea typeface="Calibri" panose="020F0502020204030204" pitchFamily="34" charset="0"/>
              </a:rPr>
              <a:t>Every effort to sell your home promptly</a:t>
            </a:r>
            <a:endParaRPr lang="en-US" dirty="0">
              <a:solidFill>
                <a:srgbClr val="414042"/>
              </a:solidFill>
              <a:latin typeface="Oakes" panose="00000400000000000000" pitchFamily="50" charset="0"/>
              <a:ea typeface="Arial" panose="020B0604020202020204" pitchFamily="34" charset="0"/>
            </a:endParaRPr>
          </a:p>
          <a:p>
            <a:pPr marL="262890" marR="0" lvl="0" indent="-171450">
              <a:lnSpc>
                <a:spcPct val="120000"/>
              </a:lnSpc>
              <a:spcBef>
                <a:spcPts val="0"/>
              </a:spcBef>
              <a:spcAft>
                <a:spcPts val="0"/>
              </a:spcAft>
              <a:buFont typeface="Arial" panose="020B0604020202020204" pitchFamily="34" charset="0"/>
              <a:buChar char="•"/>
            </a:pPr>
            <a:r>
              <a:rPr lang="en-US" sz="1200" dirty="0">
                <a:solidFill>
                  <a:srgbClr val="414042"/>
                </a:solidFill>
                <a:latin typeface="Oakes" panose="00000400000000000000" pitchFamily="50" charset="0"/>
                <a:ea typeface="Calibri" panose="020F0502020204030204" pitchFamily="34" charset="0"/>
              </a:rPr>
              <a:t>The resources of Century 21 Real Estate </a:t>
            </a:r>
            <a:endParaRPr lang="en-US" dirty="0">
              <a:solidFill>
                <a:srgbClr val="414042"/>
              </a:solidFill>
              <a:effectLst/>
              <a:latin typeface="Oakes" panose="00000400000000000000" pitchFamily="50" charset="0"/>
              <a:ea typeface="Arial" panose="020B0604020202020204" pitchFamily="34" charset="0"/>
            </a:endParaRPr>
          </a:p>
        </p:txBody>
      </p:sp>
      <p:sp>
        <p:nvSpPr>
          <p:cNvPr id="7" name="TextBox 6">
            <a:extLst>
              <a:ext uri="{FF2B5EF4-FFF2-40B4-BE49-F238E27FC236}">
                <a16:creationId xmlns:a16="http://schemas.microsoft.com/office/drawing/2014/main" id="{CF9D6CEA-0511-B344-9D49-977C7690673E}"/>
              </a:ext>
            </a:extLst>
          </p:cNvPr>
          <p:cNvSpPr txBox="1"/>
          <p:nvPr/>
        </p:nvSpPr>
        <p:spPr>
          <a:xfrm>
            <a:off x="2286000" y="1752600"/>
            <a:ext cx="3886200" cy="2246769"/>
          </a:xfrm>
          <a:prstGeom prst="rect">
            <a:avLst/>
          </a:prstGeom>
          <a:noFill/>
        </p:spPr>
        <p:txBody>
          <a:bodyPr wrap="square" rtlCol="0">
            <a:spAutoFit/>
          </a:bodyPr>
          <a:lstStyle/>
          <a:p>
            <a:pPr marL="15875">
              <a:spcBef>
                <a:spcPts val="15"/>
              </a:spcBef>
            </a:pPr>
            <a:r>
              <a:rPr lang="en-US" sz="2800" b="1" dirty="0">
                <a:solidFill>
                  <a:srgbClr val="414042"/>
                </a:solidFill>
                <a:latin typeface="Typold" panose="020B0004030204060B03" pitchFamily="34" charset="0"/>
                <a:ea typeface="Typold" panose="020B0004030204060B03" pitchFamily="34" charset="0"/>
                <a:cs typeface="Arial" panose="020B0604020202020204" pitchFamily="34" charset="0"/>
              </a:rPr>
              <a:t>I COMMIT TO DELIVERING AN EXTRAORDINARY SALES EXPERIENCE TO YOU </a:t>
            </a:r>
            <a:endParaRPr lang="en-US" sz="3600" b="1" dirty="0">
              <a:solidFill>
                <a:srgbClr val="414042"/>
              </a:solidFill>
              <a:latin typeface="Typold" panose="020B0004030204060B03" pitchFamily="34" charset="0"/>
              <a:ea typeface="Typold" panose="020B0004030204060B03" pitchFamily="34" charset="0"/>
              <a:cs typeface="Arial" panose="020B0604020202020204" pitchFamily="34" charset="0"/>
            </a:endParaRPr>
          </a:p>
        </p:txBody>
      </p:sp>
    </p:spTree>
    <p:extLst>
      <p:ext uri="{BB962C8B-B14F-4D97-AF65-F5344CB8AC3E}">
        <p14:creationId xmlns:p14="http://schemas.microsoft.com/office/powerpoint/2010/main" val="3312392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687CD9-CC07-6E4D-A8EE-CC18C3A37D9B}"/>
              </a:ext>
            </a:extLst>
          </p:cNvPr>
          <p:cNvSpPr>
            <a:spLocks noGrp="1"/>
          </p:cNvSpPr>
          <p:nvPr>
            <p:ph type="title"/>
          </p:nvPr>
        </p:nvSpPr>
        <p:spPr>
          <a:xfrm>
            <a:off x="304800" y="889000"/>
            <a:ext cx="2743200" cy="1611018"/>
          </a:xfrm>
        </p:spPr>
        <p:txBody>
          <a:bodyPr/>
          <a:lstStyle/>
          <a:p>
            <a:r>
              <a:rPr lang="en-US" spc="-190" dirty="0">
                <a:solidFill>
                  <a:srgbClr val="414042"/>
                </a:solidFill>
                <a:latin typeface="Typold" panose="020B0004030204060B03" pitchFamily="34" charset="0"/>
                <a:ea typeface="Typold" panose="020B0004030204060B03" pitchFamily="34" charset="0"/>
              </a:rPr>
              <a:t>OUR </a:t>
            </a:r>
            <a:r>
              <a:rPr lang="en-US" spc="-85" dirty="0">
                <a:solidFill>
                  <a:srgbClr val="414042"/>
                </a:solidFill>
                <a:latin typeface="Typold" panose="020B0004030204060B03" pitchFamily="34" charset="0"/>
                <a:ea typeface="Typold" panose="020B0004030204060B03" pitchFamily="34" charset="0"/>
              </a:rPr>
              <a:t>COMMITMENT </a:t>
            </a:r>
            <a:r>
              <a:rPr lang="en-US" spc="-175" dirty="0">
                <a:solidFill>
                  <a:srgbClr val="414042"/>
                </a:solidFill>
                <a:latin typeface="Typold" panose="020B0004030204060B03" pitchFamily="34" charset="0"/>
                <a:ea typeface="Typold" panose="020B0004030204060B03" pitchFamily="34" charset="0"/>
              </a:rPr>
              <a:t>TO</a:t>
            </a:r>
            <a:r>
              <a:rPr lang="en-US" spc="15" dirty="0">
                <a:solidFill>
                  <a:srgbClr val="414042"/>
                </a:solidFill>
                <a:latin typeface="Typold" panose="020B0004030204060B03" pitchFamily="34" charset="0"/>
                <a:ea typeface="Typold" panose="020B0004030204060B03" pitchFamily="34" charset="0"/>
              </a:rPr>
              <a:t> </a:t>
            </a:r>
            <a:r>
              <a:rPr lang="en-US" spc="-160" dirty="0">
                <a:solidFill>
                  <a:srgbClr val="414042"/>
                </a:solidFill>
                <a:latin typeface="Typold" panose="020B0004030204060B03" pitchFamily="34" charset="0"/>
                <a:ea typeface="Typold" panose="020B0004030204060B03" pitchFamily="34" charset="0"/>
              </a:rPr>
              <a:t>YOU</a:t>
            </a:r>
            <a:endParaRPr lang="en-US" dirty="0">
              <a:solidFill>
                <a:srgbClr val="414042"/>
              </a:solidFill>
              <a:latin typeface="Typold" panose="020B0004030204060B03" pitchFamily="34" charset="0"/>
              <a:ea typeface="Typold" panose="020B0004030204060B03" pitchFamily="34" charset="0"/>
            </a:endParaRPr>
          </a:p>
        </p:txBody>
      </p:sp>
      <p:sp>
        <p:nvSpPr>
          <p:cNvPr id="4" name="object 2">
            <a:extLst>
              <a:ext uri="{FF2B5EF4-FFF2-40B4-BE49-F238E27FC236}">
                <a16:creationId xmlns:a16="http://schemas.microsoft.com/office/drawing/2014/main" id="{CE0B401F-799E-744F-B54F-54D53FD552DF}"/>
              </a:ext>
            </a:extLst>
          </p:cNvPr>
          <p:cNvSpPr/>
          <p:nvPr/>
        </p:nvSpPr>
        <p:spPr>
          <a:xfrm>
            <a:off x="3676516" y="838200"/>
            <a:ext cx="3742687" cy="5143584"/>
          </a:xfrm>
          <a:prstGeom prst="rect">
            <a:avLst/>
          </a:prstGeom>
          <a:blipFill>
            <a:blip r:embed="rId2" cstate="print"/>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EB6ABA92-FB6A-0C4A-9689-3BD93832700B}"/>
              </a:ext>
            </a:extLst>
          </p:cNvPr>
          <p:cNvSpPr txBox="1"/>
          <p:nvPr/>
        </p:nvSpPr>
        <p:spPr>
          <a:xfrm>
            <a:off x="3756850" y="6248400"/>
            <a:ext cx="3582018" cy="1870640"/>
          </a:xfrm>
          <a:prstGeom prst="rect">
            <a:avLst/>
          </a:prstGeom>
        </p:spPr>
        <p:txBody>
          <a:bodyPr vert="horz" wrap="square" lIns="0" tIns="48895" rIns="0" bIns="0" rtlCol="0">
            <a:spAutoFit/>
          </a:bodyPr>
          <a:lstStyle/>
          <a:p>
            <a:pPr marL="12700" algn="just">
              <a:lnSpc>
                <a:spcPct val="120000"/>
              </a:lnSpc>
              <a:spcBef>
                <a:spcPts val="385"/>
              </a:spcBef>
            </a:pPr>
            <a:r>
              <a:rPr sz="900" dirty="0">
                <a:solidFill>
                  <a:srgbClr val="414042"/>
                </a:solidFill>
                <a:latin typeface="Oakes" panose="00000400000000000000" pitchFamily="50" charset="0"/>
                <a:cs typeface="Arial Unicode MS"/>
              </a:rPr>
              <a:t>This CENTURY 21</a:t>
            </a:r>
            <a:r>
              <a:rPr lang="en-US" sz="700" spc="-50" baseline="30000" dirty="0">
                <a:solidFill>
                  <a:srgbClr val="414042"/>
                </a:solidFill>
                <a:latin typeface="Oakes" panose="00000400000000000000" pitchFamily="50" charset="0"/>
                <a:cs typeface="Arial"/>
              </a:rPr>
              <a:t>®</a:t>
            </a:r>
            <a:r>
              <a:rPr sz="500" baseline="46296" dirty="0">
                <a:solidFill>
                  <a:srgbClr val="414042"/>
                </a:solidFill>
                <a:latin typeface="Oakes" panose="00000400000000000000" pitchFamily="50" charset="0"/>
                <a:cs typeface="Arial Unicode MS"/>
              </a:rPr>
              <a:t> </a:t>
            </a:r>
            <a:r>
              <a:rPr lang="en-US" sz="500" baseline="46296" dirty="0">
                <a:solidFill>
                  <a:srgbClr val="414042"/>
                </a:solidFill>
                <a:latin typeface="Oakes" panose="00000400000000000000" pitchFamily="50" charset="0"/>
                <a:cs typeface="Arial Unicode MS"/>
              </a:rPr>
              <a:t> </a:t>
            </a:r>
            <a:r>
              <a:rPr sz="900" dirty="0">
                <a:solidFill>
                  <a:srgbClr val="414042"/>
                </a:solidFill>
                <a:latin typeface="Oakes" panose="00000400000000000000" pitchFamily="50" charset="0"/>
                <a:cs typeface="Arial Unicode MS"/>
              </a:rPr>
              <a:t>SELLER</a:t>
            </a:r>
            <a:r>
              <a:rPr lang="en-US" sz="900" dirty="0">
                <a:solidFill>
                  <a:srgbClr val="414042"/>
                </a:solidFill>
                <a:latin typeface="Oakes" panose="00000400000000000000" pitchFamily="50" charset="0"/>
                <a:cs typeface="Arial Unicode MS"/>
              </a:rPr>
              <a:t> </a:t>
            </a:r>
            <a:r>
              <a:rPr sz="900" dirty="0">
                <a:solidFill>
                  <a:srgbClr val="414042"/>
                </a:solidFill>
                <a:latin typeface="Oakes" panose="00000400000000000000" pitchFamily="50" charset="0"/>
                <a:cs typeface="Arial Unicode MS"/>
              </a:rPr>
              <a:t>SERVICES PLEDGE</a:t>
            </a:r>
            <a:r>
              <a:rPr lang="en-US" sz="800" spc="-50" baseline="30000" dirty="0">
                <a:solidFill>
                  <a:srgbClr val="414042"/>
                </a:solidFill>
                <a:latin typeface="Oakes" panose="00000400000000000000" pitchFamily="50" charset="0"/>
                <a:cs typeface="Arial"/>
              </a:rPr>
              <a:t>®</a:t>
            </a:r>
            <a:r>
              <a:rPr sz="900" dirty="0">
                <a:solidFill>
                  <a:srgbClr val="414042"/>
                </a:solidFill>
                <a:latin typeface="Oakes" panose="00000400000000000000" pitchFamily="50" charset="0"/>
                <a:cs typeface="Arial Unicode MS"/>
              </a:rPr>
              <a:t> Certificate  applies only to an exclusive right to  sell agreement of not less than</a:t>
            </a:r>
            <a:r>
              <a:rPr sz="900" u="sng" dirty="0">
                <a:solidFill>
                  <a:srgbClr val="414042"/>
                </a:solidFill>
                <a:uFill>
                  <a:solidFill>
                    <a:srgbClr val="656565"/>
                  </a:solidFill>
                </a:uFill>
                <a:latin typeface="Oakes" panose="00000400000000000000" pitchFamily="50" charset="0"/>
                <a:cs typeface="Arial Unicode MS"/>
              </a:rPr>
              <a:t> 	</a:t>
            </a:r>
            <a:r>
              <a:rPr sz="900" dirty="0">
                <a:solidFill>
                  <a:srgbClr val="414042"/>
                </a:solidFill>
                <a:latin typeface="Oakes" panose="00000400000000000000" pitchFamily="50" charset="0"/>
                <a:cs typeface="Arial Unicode MS"/>
              </a:rPr>
              <a:t>days. If any terms or  conditions contained herein are  prohibited by local law, they shall  be considered severed from this  pledge and of no </a:t>
            </a:r>
            <a:r>
              <a:rPr sz="900" u="sng" dirty="0">
                <a:solidFill>
                  <a:srgbClr val="414042"/>
                </a:solidFill>
                <a:uFill>
                  <a:solidFill>
                    <a:srgbClr val="666666"/>
                  </a:solidFill>
                </a:uFill>
                <a:latin typeface="Oakes" panose="00000400000000000000" pitchFamily="50" charset="0"/>
                <a:cs typeface="Arial Unicode MS"/>
              </a:rPr>
              <a:t>force</a:t>
            </a:r>
            <a:r>
              <a:rPr sz="900" dirty="0">
                <a:solidFill>
                  <a:srgbClr val="414042"/>
                </a:solidFill>
                <a:latin typeface="Oakes" panose="00000400000000000000" pitchFamily="50" charset="0"/>
                <a:cs typeface="Arial Unicode MS"/>
              </a:rPr>
              <a:t> or effect. </a:t>
            </a:r>
            <a:r>
              <a:rPr sz="900" u="sng" dirty="0">
                <a:solidFill>
                  <a:srgbClr val="414042"/>
                </a:solidFill>
                <a:uFill>
                  <a:solidFill>
                    <a:srgbClr val="666666"/>
                  </a:solidFill>
                </a:uFill>
                <a:latin typeface="Oakes" panose="00000400000000000000" pitchFamily="50" charset="0"/>
                <a:cs typeface="Arial Unicode MS"/>
              </a:rPr>
              <a:t>In </a:t>
            </a:r>
            <a:r>
              <a:rPr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the event of any alleged breach </a:t>
            </a:r>
            <a:r>
              <a:rPr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under the terms of this 21 Point </a:t>
            </a:r>
            <a:r>
              <a:rPr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SELLER SERVICE PLEDGE</a:t>
            </a:r>
            <a:r>
              <a:rPr lang="en-US"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Certificate, the seller (as a sole and </a:t>
            </a:r>
            <a:r>
              <a:rPr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exclusive remedy) may terminate </a:t>
            </a:r>
            <a:r>
              <a:rPr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the exclusive right to sell </a:t>
            </a:r>
            <a:r>
              <a:rPr sz="900" dirty="0">
                <a:solidFill>
                  <a:srgbClr val="414042"/>
                </a:solidFill>
                <a:latin typeface="Oakes" panose="00000400000000000000" pitchFamily="50" charset="0"/>
                <a:cs typeface="Arial Unicode MS"/>
              </a:rPr>
              <a:t> </a:t>
            </a:r>
            <a:r>
              <a:rPr sz="900" u="sng" dirty="0">
                <a:solidFill>
                  <a:srgbClr val="414042"/>
                </a:solidFill>
                <a:uFill>
                  <a:solidFill>
                    <a:srgbClr val="666666"/>
                  </a:solidFill>
                </a:uFill>
                <a:latin typeface="Oakes" panose="00000400000000000000" pitchFamily="50" charset="0"/>
                <a:cs typeface="Arial Unicode MS"/>
              </a:rPr>
              <a:t>agreement</a:t>
            </a:r>
            <a:r>
              <a:rPr sz="900" dirty="0">
                <a:solidFill>
                  <a:srgbClr val="414042"/>
                </a:solidFill>
                <a:latin typeface="Oakes" panose="00000400000000000000" pitchFamily="50" charset="0"/>
                <a:cs typeface="Arial Unicode MS"/>
              </a:rPr>
              <a:t>, provided that our  CENTURY 21 Office is given ten  days (10) written notice of the reason for termination and an  opportunity to cure the default  during the notice period.</a:t>
            </a:r>
          </a:p>
        </p:txBody>
      </p:sp>
    </p:spTree>
    <p:extLst>
      <p:ext uri="{BB962C8B-B14F-4D97-AF65-F5344CB8AC3E}">
        <p14:creationId xmlns:p14="http://schemas.microsoft.com/office/powerpoint/2010/main" val="673812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B07A2BD-0010-DD45-8BD8-BE5BC6449C4F}"/>
              </a:ext>
            </a:extLst>
          </p:cNvPr>
          <p:cNvSpPr/>
          <p:nvPr/>
        </p:nvSpPr>
        <p:spPr>
          <a:xfrm>
            <a:off x="990600" y="533400"/>
            <a:ext cx="6781800" cy="5365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4">
            <a:extLst>
              <a:ext uri="{FF2B5EF4-FFF2-40B4-BE49-F238E27FC236}">
                <a16:creationId xmlns:a16="http://schemas.microsoft.com/office/drawing/2014/main" id="{82C27074-573E-C844-8BF5-B30F3F4AB880}"/>
              </a:ext>
            </a:extLst>
          </p:cNvPr>
          <p:cNvSpPr txBox="1"/>
          <p:nvPr/>
        </p:nvSpPr>
        <p:spPr>
          <a:xfrm>
            <a:off x="1523999" y="1701846"/>
            <a:ext cx="4495801" cy="306751"/>
          </a:xfrm>
          <a:prstGeom prst="rect">
            <a:avLst/>
          </a:prstGeom>
        </p:spPr>
        <p:txBody>
          <a:bodyPr vert="horz" wrap="square" lIns="0" tIns="12700" rIns="0" bIns="0" rtlCol="0">
            <a:spAutoFit/>
          </a:bodyPr>
          <a:lstStyle/>
          <a:p>
            <a:pPr marR="5080">
              <a:lnSpc>
                <a:spcPct val="113300"/>
              </a:lnSpc>
              <a:spcBef>
                <a:spcPts val="100"/>
              </a:spcBef>
            </a:pPr>
            <a:r>
              <a:rPr lang="en-US" b="1" dirty="0">
                <a:solidFill>
                  <a:schemeClr val="bg2"/>
                </a:solidFill>
                <a:latin typeface="Typold" panose="020B0004030204060B03" pitchFamily="34" charset="0"/>
                <a:ea typeface="Typold" panose="020B0004030204060B03" pitchFamily="34" charset="0"/>
              </a:rPr>
              <a:t>AN OVERVIEW</a:t>
            </a:r>
            <a:endParaRPr lang="en-US" b="1" dirty="0">
              <a:solidFill>
                <a:schemeClr val="bg2"/>
              </a:solidFill>
              <a:latin typeface="Typold" panose="020B0004030204060B03" pitchFamily="34" charset="0"/>
              <a:ea typeface="Typold" panose="020B0004030204060B03" pitchFamily="34" charset="0"/>
              <a:cs typeface="Arial" panose="020B0604020202020204" pitchFamily="34" charset="0"/>
            </a:endParaRPr>
          </a:p>
        </p:txBody>
      </p:sp>
      <p:sp>
        <p:nvSpPr>
          <p:cNvPr id="3" name="object 5">
            <a:extLst>
              <a:ext uri="{FF2B5EF4-FFF2-40B4-BE49-F238E27FC236}">
                <a16:creationId xmlns:a16="http://schemas.microsoft.com/office/drawing/2014/main" id="{5EEE07C0-525E-FE4B-89FC-107B7E78FCB2}"/>
              </a:ext>
            </a:extLst>
          </p:cNvPr>
          <p:cNvSpPr txBox="1">
            <a:spLocks/>
          </p:cNvSpPr>
          <p:nvPr/>
        </p:nvSpPr>
        <p:spPr>
          <a:xfrm>
            <a:off x="1485898" y="704336"/>
            <a:ext cx="6438901" cy="771878"/>
          </a:xfrm>
          <a:prstGeom prst="rect">
            <a:avLst/>
          </a:prstGeom>
        </p:spPr>
        <p:txBody>
          <a:bodyPr vert="horz" wrap="square" lIns="0" tIns="0" rIns="0" bIns="0" rtlCol="0">
            <a:spAutoFit/>
          </a:bodyPr>
          <a:lstStyle>
            <a:lvl1pPr>
              <a:defRPr sz="3000" b="0" i="0">
                <a:solidFill>
                  <a:srgbClr val="666666"/>
                </a:solidFill>
                <a:latin typeface="Arial Unicode MS"/>
                <a:ea typeface="+mj-ea"/>
                <a:cs typeface="Arial Unicode MS"/>
              </a:defRPr>
            </a:lvl1pPr>
          </a:lstStyle>
          <a:p>
            <a:pPr marL="12700">
              <a:lnSpc>
                <a:spcPts val="6840"/>
              </a:lnSpc>
              <a:spcBef>
                <a:spcPts val="100"/>
              </a:spcBef>
            </a:pPr>
            <a:r>
              <a:rPr lang="en-US" sz="3200" b="1" kern="1300" dirty="0">
                <a:solidFill>
                  <a:srgbClr val="414042"/>
                </a:solidFill>
                <a:latin typeface="Typold" panose="020B0004030204060B03" pitchFamily="34" charset="0"/>
                <a:ea typeface="Typold" panose="020B0004030204060B03" pitchFamily="34" charset="0"/>
                <a:cs typeface="Arial" panose="020B0604020202020204" pitchFamily="34" charset="0"/>
              </a:rPr>
              <a:t>CENTURY 21 REAL ESTATE</a:t>
            </a:r>
          </a:p>
        </p:txBody>
      </p:sp>
      <p:sp>
        <p:nvSpPr>
          <p:cNvPr id="4" name="Rectangle 3">
            <a:extLst>
              <a:ext uri="{FF2B5EF4-FFF2-40B4-BE49-F238E27FC236}">
                <a16:creationId xmlns:a16="http://schemas.microsoft.com/office/drawing/2014/main" id="{2D584277-1355-E643-9AD7-00420B2041F9}"/>
              </a:ext>
            </a:extLst>
          </p:cNvPr>
          <p:cNvSpPr/>
          <p:nvPr/>
        </p:nvSpPr>
        <p:spPr>
          <a:xfrm rot="5400000" flipH="1">
            <a:off x="2139510" y="1510881"/>
            <a:ext cx="4597406" cy="5828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3433"/>
              </a:solidFill>
            </a:endParaRPr>
          </a:p>
        </p:txBody>
      </p:sp>
      <p:grpSp>
        <p:nvGrpSpPr>
          <p:cNvPr id="5" name="Group 4">
            <a:extLst>
              <a:ext uri="{FF2B5EF4-FFF2-40B4-BE49-F238E27FC236}">
                <a16:creationId xmlns:a16="http://schemas.microsoft.com/office/drawing/2014/main" id="{325CE0CD-25C7-C34C-B997-20F3A4C8BED2}"/>
              </a:ext>
            </a:extLst>
          </p:cNvPr>
          <p:cNvGrpSpPr/>
          <p:nvPr/>
        </p:nvGrpSpPr>
        <p:grpSpPr>
          <a:xfrm>
            <a:off x="1866899" y="2349807"/>
            <a:ext cx="5448298" cy="4012497"/>
            <a:chOff x="2667000" y="4114800"/>
            <a:chExt cx="4960391" cy="3653169"/>
          </a:xfrm>
        </p:grpSpPr>
        <p:grpSp>
          <p:nvGrpSpPr>
            <p:cNvPr id="6" name="Group 5">
              <a:extLst>
                <a:ext uri="{FF2B5EF4-FFF2-40B4-BE49-F238E27FC236}">
                  <a16:creationId xmlns:a16="http://schemas.microsoft.com/office/drawing/2014/main" id="{3C53BB92-A9AA-6049-9AA1-E8E5BF1D41AA}"/>
                </a:ext>
              </a:extLst>
            </p:cNvPr>
            <p:cNvGrpSpPr/>
            <p:nvPr/>
          </p:nvGrpSpPr>
          <p:grpSpPr>
            <a:xfrm>
              <a:off x="2895600" y="4419600"/>
              <a:ext cx="1066800" cy="813615"/>
              <a:chOff x="2895600" y="3886200"/>
              <a:chExt cx="1066800" cy="813615"/>
            </a:xfrm>
          </p:grpSpPr>
          <p:sp>
            <p:nvSpPr>
              <p:cNvPr id="30" name="TextBox 29">
                <a:extLst>
                  <a:ext uri="{FF2B5EF4-FFF2-40B4-BE49-F238E27FC236}">
                    <a16:creationId xmlns:a16="http://schemas.microsoft.com/office/drawing/2014/main" id="{6FA2A720-2847-4941-9834-0ACA08F6B075}"/>
                  </a:ext>
                </a:extLst>
              </p:cNvPr>
              <p:cNvSpPr txBox="1"/>
              <p:nvPr/>
            </p:nvSpPr>
            <p:spPr>
              <a:xfrm>
                <a:off x="3048000" y="3886200"/>
                <a:ext cx="685800" cy="644493"/>
              </a:xfrm>
              <a:prstGeom prst="rect">
                <a:avLst/>
              </a:prstGeom>
              <a:noFill/>
            </p:spPr>
            <p:txBody>
              <a:bodyPr wrap="square" lIns="0" rIns="0" rtlCol="0">
                <a:spAutoFit/>
              </a:bodyPr>
              <a:lstStyle/>
              <a:p>
                <a:pPr algn="ctr"/>
                <a:r>
                  <a:rPr lang="en-US" sz="4000" b="1" dirty="0">
                    <a:solidFill>
                      <a:schemeClr val="bg1"/>
                    </a:solidFill>
                    <a:latin typeface="Typold" panose="020B0004030204060B03" pitchFamily="34" charset="0"/>
                    <a:ea typeface="Typold" panose="020B0004030204060B03" pitchFamily="34" charset="0"/>
                  </a:rPr>
                  <a:t>81</a:t>
                </a:r>
              </a:p>
            </p:txBody>
          </p:sp>
          <p:sp>
            <p:nvSpPr>
              <p:cNvPr id="31" name="TextBox 30">
                <a:extLst>
                  <a:ext uri="{FF2B5EF4-FFF2-40B4-BE49-F238E27FC236}">
                    <a16:creationId xmlns:a16="http://schemas.microsoft.com/office/drawing/2014/main" id="{54DCA0F2-A351-1E4C-81F3-318A401D853F}"/>
                  </a:ext>
                </a:extLst>
              </p:cNvPr>
              <p:cNvSpPr txBox="1"/>
              <p:nvPr/>
            </p:nvSpPr>
            <p:spPr>
              <a:xfrm>
                <a:off x="2895600" y="4419600"/>
                <a:ext cx="1066800" cy="280215"/>
              </a:xfrm>
              <a:prstGeom prst="rect">
                <a:avLst/>
              </a:prstGeom>
              <a:noFill/>
            </p:spPr>
            <p:txBody>
              <a:bodyPr wrap="square" lIns="0" rtlCol="0">
                <a:spAutoFit/>
              </a:bodyPr>
              <a:lstStyle/>
              <a:p>
                <a:pPr algn="ctr"/>
                <a:r>
                  <a:rPr lang="en-US" sz="1400" dirty="0">
                    <a:solidFill>
                      <a:schemeClr val="bg1"/>
                    </a:solidFill>
                    <a:latin typeface="Oakes" panose="00000400000000000000" pitchFamily="50" charset="0"/>
                  </a:rPr>
                  <a:t>countries</a:t>
                </a:r>
              </a:p>
            </p:txBody>
          </p:sp>
        </p:grpSp>
        <p:grpSp>
          <p:nvGrpSpPr>
            <p:cNvPr id="7" name="Group 6">
              <a:extLst>
                <a:ext uri="{FF2B5EF4-FFF2-40B4-BE49-F238E27FC236}">
                  <a16:creationId xmlns:a16="http://schemas.microsoft.com/office/drawing/2014/main" id="{B1594F69-7D55-6945-9D38-B6548024206E}"/>
                </a:ext>
              </a:extLst>
            </p:cNvPr>
            <p:cNvGrpSpPr/>
            <p:nvPr/>
          </p:nvGrpSpPr>
          <p:grpSpPr>
            <a:xfrm>
              <a:off x="4284132" y="4522135"/>
              <a:ext cx="1347844" cy="738642"/>
              <a:chOff x="4284132" y="3988735"/>
              <a:chExt cx="1347844" cy="738642"/>
            </a:xfrm>
          </p:grpSpPr>
          <p:sp>
            <p:nvSpPr>
              <p:cNvPr id="26" name="TextBox 25">
                <a:extLst>
                  <a:ext uri="{FF2B5EF4-FFF2-40B4-BE49-F238E27FC236}">
                    <a16:creationId xmlns:a16="http://schemas.microsoft.com/office/drawing/2014/main" id="{BB20F7DD-7235-5443-9458-BECD498926E3}"/>
                  </a:ext>
                </a:extLst>
              </p:cNvPr>
              <p:cNvSpPr txBox="1"/>
              <p:nvPr/>
            </p:nvSpPr>
            <p:spPr>
              <a:xfrm>
                <a:off x="4343400" y="4419600"/>
                <a:ext cx="1066800" cy="307777"/>
              </a:xfrm>
              <a:prstGeom prst="rect">
                <a:avLst/>
              </a:prstGeom>
              <a:noFill/>
            </p:spPr>
            <p:txBody>
              <a:bodyPr wrap="square" lIns="0" rtlCol="0">
                <a:spAutoFit/>
              </a:bodyPr>
              <a:lstStyle/>
              <a:p>
                <a:pPr algn="ctr"/>
                <a:r>
                  <a:rPr lang="en-US" sz="1400" dirty="0">
                    <a:solidFill>
                      <a:schemeClr val="bg1"/>
                    </a:solidFill>
                  </a:rPr>
                  <a:t>offices</a:t>
                </a:r>
              </a:p>
            </p:txBody>
          </p:sp>
          <p:grpSp>
            <p:nvGrpSpPr>
              <p:cNvPr id="27" name="Group 26">
                <a:extLst>
                  <a:ext uri="{FF2B5EF4-FFF2-40B4-BE49-F238E27FC236}">
                    <a16:creationId xmlns:a16="http://schemas.microsoft.com/office/drawing/2014/main" id="{BD8D1859-8827-4343-95B3-A0D63B030DDC}"/>
                  </a:ext>
                </a:extLst>
              </p:cNvPr>
              <p:cNvGrpSpPr/>
              <p:nvPr/>
            </p:nvGrpSpPr>
            <p:grpSpPr>
              <a:xfrm>
                <a:off x="4284132" y="3988735"/>
                <a:ext cx="1347844" cy="492443"/>
                <a:chOff x="4284132" y="3988735"/>
                <a:chExt cx="1347844" cy="492443"/>
              </a:xfrm>
            </p:grpSpPr>
            <p:sp>
              <p:nvSpPr>
                <p:cNvPr id="28" name="TextBox 27">
                  <a:extLst>
                    <a:ext uri="{FF2B5EF4-FFF2-40B4-BE49-F238E27FC236}">
                      <a16:creationId xmlns:a16="http://schemas.microsoft.com/office/drawing/2014/main" id="{6F960964-A781-2D4A-90A3-0D9F1A8FF13B}"/>
                    </a:ext>
                  </a:extLst>
                </p:cNvPr>
                <p:cNvSpPr txBox="1"/>
                <p:nvPr/>
              </p:nvSpPr>
              <p:spPr>
                <a:xfrm>
                  <a:off x="4284132" y="4000526"/>
                  <a:ext cx="1126067" cy="476364"/>
                </a:xfrm>
                <a:prstGeom prst="rect">
                  <a:avLst/>
                </a:prstGeom>
                <a:noFill/>
              </p:spPr>
              <p:txBody>
                <a:bodyPr wrap="square" lIns="0" rIns="0" rtlCol="0">
                  <a:spAutoFit/>
                </a:bodyPr>
                <a:lstStyle/>
                <a:p>
                  <a:r>
                    <a:rPr lang="en-US" sz="2800" b="1" dirty="0">
                      <a:solidFill>
                        <a:schemeClr val="bg1"/>
                      </a:solidFill>
                      <a:latin typeface="Typold" panose="020B0004030204060B03" pitchFamily="34" charset="0"/>
                      <a:ea typeface="Typold" panose="020B0004030204060B03" pitchFamily="34" charset="0"/>
                    </a:rPr>
                    <a:t>8,000</a:t>
                  </a:r>
                </a:p>
              </p:txBody>
            </p:sp>
            <p:sp>
              <p:nvSpPr>
                <p:cNvPr id="29" name="TextBox 28">
                  <a:extLst>
                    <a:ext uri="{FF2B5EF4-FFF2-40B4-BE49-F238E27FC236}">
                      <a16:creationId xmlns:a16="http://schemas.microsoft.com/office/drawing/2014/main" id="{67D36A4B-F77A-C14A-AE9F-86D5A83E02E9}"/>
                    </a:ext>
                  </a:extLst>
                </p:cNvPr>
                <p:cNvSpPr txBox="1"/>
                <p:nvPr/>
              </p:nvSpPr>
              <p:spPr>
                <a:xfrm>
                  <a:off x="5327176" y="3988735"/>
                  <a:ext cx="304800" cy="492443"/>
                </a:xfrm>
                <a:prstGeom prst="rect">
                  <a:avLst/>
                </a:prstGeom>
                <a:noFill/>
              </p:spPr>
              <p:txBody>
                <a:bodyPr wrap="square" lIns="0" tIns="0" rIns="0" bIns="0" rtlCol="0">
                  <a:spAutoFit/>
                </a:bodyPr>
                <a:lstStyle/>
                <a:p>
                  <a:r>
                    <a:rPr lang="en-US" sz="3200" b="1" dirty="0">
                      <a:solidFill>
                        <a:schemeClr val="bg1"/>
                      </a:solidFill>
                    </a:rPr>
                    <a:t>+</a:t>
                  </a:r>
                </a:p>
              </p:txBody>
            </p:sp>
          </p:grpSp>
        </p:grpSp>
        <p:grpSp>
          <p:nvGrpSpPr>
            <p:cNvPr id="8" name="Group 7">
              <a:extLst>
                <a:ext uri="{FF2B5EF4-FFF2-40B4-BE49-F238E27FC236}">
                  <a16:creationId xmlns:a16="http://schemas.microsoft.com/office/drawing/2014/main" id="{13B502F4-DC92-9C4C-9876-17CBC3621768}"/>
                </a:ext>
              </a:extLst>
            </p:cNvPr>
            <p:cNvGrpSpPr/>
            <p:nvPr/>
          </p:nvGrpSpPr>
          <p:grpSpPr>
            <a:xfrm>
              <a:off x="5908686" y="4195460"/>
              <a:ext cx="1406513" cy="1215018"/>
              <a:chOff x="5908686" y="3966860"/>
              <a:chExt cx="1406513" cy="1215018"/>
            </a:xfrm>
          </p:grpSpPr>
          <p:sp>
            <p:nvSpPr>
              <p:cNvPr id="24" name="TextBox 23">
                <a:extLst>
                  <a:ext uri="{FF2B5EF4-FFF2-40B4-BE49-F238E27FC236}">
                    <a16:creationId xmlns:a16="http://schemas.microsoft.com/office/drawing/2014/main" id="{68A9AF3A-CA6E-0A40-B08D-E8B31BBBD359}"/>
                  </a:ext>
                </a:extLst>
              </p:cNvPr>
              <p:cNvSpPr txBox="1"/>
              <p:nvPr/>
            </p:nvSpPr>
            <p:spPr>
              <a:xfrm>
                <a:off x="6210301" y="3966860"/>
                <a:ext cx="609600" cy="644493"/>
              </a:xfrm>
              <a:prstGeom prst="rect">
                <a:avLst/>
              </a:prstGeom>
              <a:noFill/>
            </p:spPr>
            <p:txBody>
              <a:bodyPr wrap="square" lIns="0" rIns="0" rtlCol="0">
                <a:spAutoFit/>
              </a:bodyPr>
              <a:lstStyle/>
              <a:p>
                <a:pPr algn="ctr"/>
                <a:r>
                  <a:rPr lang="en-US" sz="4000" b="1" dirty="0">
                    <a:solidFill>
                      <a:schemeClr val="bg1"/>
                    </a:solidFill>
                    <a:latin typeface="Typold" panose="020B0004030204060B03" pitchFamily="34" charset="0"/>
                    <a:ea typeface="Typold" panose="020B0004030204060B03" pitchFamily="34" charset="0"/>
                  </a:rPr>
                  <a:t>1</a:t>
                </a:r>
              </a:p>
            </p:txBody>
          </p:sp>
          <p:sp>
            <p:nvSpPr>
              <p:cNvPr id="25" name="TextBox 24">
                <a:extLst>
                  <a:ext uri="{FF2B5EF4-FFF2-40B4-BE49-F238E27FC236}">
                    <a16:creationId xmlns:a16="http://schemas.microsoft.com/office/drawing/2014/main" id="{33EC2AB7-9535-CE4A-87DB-03D79D06EC98}"/>
                  </a:ext>
                </a:extLst>
              </p:cNvPr>
              <p:cNvSpPr txBox="1"/>
              <p:nvPr/>
            </p:nvSpPr>
            <p:spPr>
              <a:xfrm>
                <a:off x="5908686" y="4551396"/>
                <a:ext cx="1406513" cy="630482"/>
              </a:xfrm>
              <a:prstGeom prst="rect">
                <a:avLst/>
              </a:prstGeom>
              <a:noFill/>
            </p:spPr>
            <p:txBody>
              <a:bodyPr wrap="square" lIns="0" rtlCol="0">
                <a:spAutoFit/>
              </a:bodyPr>
              <a:lstStyle/>
              <a:p>
                <a:pPr algn="ctr"/>
                <a:r>
                  <a:rPr lang="en-US" sz="1300" dirty="0">
                    <a:solidFill>
                      <a:schemeClr val="bg1"/>
                    </a:solidFill>
                    <a:latin typeface="Oakes" panose="00000400000000000000" pitchFamily="50" charset="0"/>
                  </a:rPr>
                  <a:t>of the world’s most visited real estate franchise websites</a:t>
                </a:r>
              </a:p>
            </p:txBody>
          </p:sp>
        </p:grpSp>
        <p:grpSp>
          <p:nvGrpSpPr>
            <p:cNvPr id="9" name="Group 8">
              <a:extLst>
                <a:ext uri="{FF2B5EF4-FFF2-40B4-BE49-F238E27FC236}">
                  <a16:creationId xmlns:a16="http://schemas.microsoft.com/office/drawing/2014/main" id="{D3B42C04-DA77-8D40-AF41-22E5DAE9F6A9}"/>
                </a:ext>
              </a:extLst>
            </p:cNvPr>
            <p:cNvGrpSpPr/>
            <p:nvPr/>
          </p:nvGrpSpPr>
          <p:grpSpPr>
            <a:xfrm>
              <a:off x="5791200" y="5715000"/>
              <a:ext cx="1524000" cy="1032880"/>
              <a:chOff x="5715000" y="5715000"/>
              <a:chExt cx="1524000" cy="1032880"/>
            </a:xfrm>
          </p:grpSpPr>
          <p:sp>
            <p:nvSpPr>
              <p:cNvPr id="22" name="TextBox 21">
                <a:extLst>
                  <a:ext uri="{FF2B5EF4-FFF2-40B4-BE49-F238E27FC236}">
                    <a16:creationId xmlns:a16="http://schemas.microsoft.com/office/drawing/2014/main" id="{A508EAB0-004B-ED43-B977-C3DF91EE6FC3}"/>
                  </a:ext>
                </a:extLst>
              </p:cNvPr>
              <p:cNvSpPr txBox="1"/>
              <p:nvPr/>
            </p:nvSpPr>
            <p:spPr>
              <a:xfrm>
                <a:off x="6134100" y="5715000"/>
                <a:ext cx="609600" cy="644493"/>
              </a:xfrm>
              <a:prstGeom prst="rect">
                <a:avLst/>
              </a:prstGeom>
              <a:noFill/>
            </p:spPr>
            <p:txBody>
              <a:bodyPr wrap="square" lIns="0" rIns="0" rtlCol="0">
                <a:spAutoFit/>
              </a:bodyPr>
              <a:lstStyle/>
              <a:p>
                <a:pPr algn="ctr"/>
                <a:r>
                  <a:rPr lang="en-US" sz="4000" b="1" dirty="0">
                    <a:solidFill>
                      <a:schemeClr val="bg1"/>
                    </a:solidFill>
                    <a:latin typeface="Typold" panose="020B0004030204060B03" pitchFamily="34" charset="0"/>
                    <a:ea typeface="Typold" panose="020B0004030204060B03" pitchFamily="34" charset="0"/>
                  </a:rPr>
                  <a:t>47</a:t>
                </a:r>
              </a:p>
            </p:txBody>
          </p:sp>
          <p:sp>
            <p:nvSpPr>
              <p:cNvPr id="23" name="TextBox 22">
                <a:extLst>
                  <a:ext uri="{FF2B5EF4-FFF2-40B4-BE49-F238E27FC236}">
                    <a16:creationId xmlns:a16="http://schemas.microsoft.com/office/drawing/2014/main" id="{20E4B303-0C90-2045-8ACB-830A3AB04293}"/>
                  </a:ext>
                </a:extLst>
              </p:cNvPr>
              <p:cNvSpPr txBox="1"/>
              <p:nvPr/>
            </p:nvSpPr>
            <p:spPr>
              <a:xfrm>
                <a:off x="5715000" y="6299537"/>
                <a:ext cx="1524000" cy="448343"/>
              </a:xfrm>
              <a:prstGeom prst="rect">
                <a:avLst/>
              </a:prstGeom>
              <a:noFill/>
            </p:spPr>
            <p:txBody>
              <a:bodyPr wrap="square" lIns="0" rtlCol="0">
                <a:spAutoFit/>
              </a:bodyPr>
              <a:lstStyle/>
              <a:p>
                <a:pPr algn="ctr"/>
                <a:r>
                  <a:rPr lang="en-US" sz="1300" dirty="0">
                    <a:solidFill>
                      <a:schemeClr val="bg1"/>
                    </a:solidFill>
                    <a:latin typeface="Oakes" panose="00000400000000000000" pitchFamily="50" charset="0"/>
                  </a:rPr>
                  <a:t>years of industry-leading experience</a:t>
                </a:r>
              </a:p>
            </p:txBody>
          </p:sp>
        </p:grpSp>
        <p:grpSp>
          <p:nvGrpSpPr>
            <p:cNvPr id="10" name="Group 9">
              <a:extLst>
                <a:ext uri="{FF2B5EF4-FFF2-40B4-BE49-F238E27FC236}">
                  <a16:creationId xmlns:a16="http://schemas.microsoft.com/office/drawing/2014/main" id="{1CE01D1C-2F33-CA46-8B28-297CD1CABC05}"/>
                </a:ext>
              </a:extLst>
            </p:cNvPr>
            <p:cNvGrpSpPr/>
            <p:nvPr/>
          </p:nvGrpSpPr>
          <p:grpSpPr>
            <a:xfrm>
              <a:off x="2743200" y="5715000"/>
              <a:ext cx="1524000" cy="1018819"/>
              <a:chOff x="2743200" y="5715000"/>
              <a:chExt cx="1524000" cy="1018819"/>
            </a:xfrm>
          </p:grpSpPr>
          <p:sp>
            <p:nvSpPr>
              <p:cNvPr id="18" name="TextBox 17">
                <a:extLst>
                  <a:ext uri="{FF2B5EF4-FFF2-40B4-BE49-F238E27FC236}">
                    <a16:creationId xmlns:a16="http://schemas.microsoft.com/office/drawing/2014/main" id="{A107CDB8-4077-1241-9DCB-59352F549124}"/>
                  </a:ext>
                </a:extLst>
              </p:cNvPr>
              <p:cNvSpPr txBox="1"/>
              <p:nvPr/>
            </p:nvSpPr>
            <p:spPr>
              <a:xfrm>
                <a:off x="2743200" y="6273800"/>
                <a:ext cx="1371600" cy="460019"/>
              </a:xfrm>
              <a:prstGeom prst="rect">
                <a:avLst/>
              </a:prstGeom>
              <a:noFill/>
            </p:spPr>
            <p:txBody>
              <a:bodyPr wrap="square" lIns="0" rtlCol="0">
                <a:spAutoFit/>
              </a:bodyPr>
              <a:lstStyle/>
              <a:p>
                <a:pPr algn="ctr">
                  <a:lnSpc>
                    <a:spcPts val="1560"/>
                  </a:lnSpc>
                </a:pPr>
                <a:r>
                  <a:rPr lang="en-US" sz="1400" dirty="0">
                    <a:solidFill>
                      <a:schemeClr val="bg1"/>
                    </a:solidFill>
                    <a:latin typeface="Oakes" panose="00000400000000000000" pitchFamily="50" charset="0"/>
                  </a:rPr>
                  <a:t>website visits </a:t>
                </a:r>
                <a:br>
                  <a:rPr lang="en-US" sz="1400" dirty="0">
                    <a:solidFill>
                      <a:schemeClr val="bg1"/>
                    </a:solidFill>
                    <a:latin typeface="Oakes" panose="00000400000000000000" pitchFamily="50" charset="0"/>
                  </a:rPr>
                </a:br>
                <a:r>
                  <a:rPr lang="en-US" sz="1400" dirty="0">
                    <a:solidFill>
                      <a:schemeClr val="bg1"/>
                    </a:solidFill>
                    <a:latin typeface="Oakes" panose="00000400000000000000" pitchFamily="50" charset="0"/>
                  </a:rPr>
                  <a:t>per month</a:t>
                </a:r>
              </a:p>
            </p:txBody>
          </p:sp>
          <p:grpSp>
            <p:nvGrpSpPr>
              <p:cNvPr id="19" name="Group 18">
                <a:extLst>
                  <a:ext uri="{FF2B5EF4-FFF2-40B4-BE49-F238E27FC236}">
                    <a16:creationId xmlns:a16="http://schemas.microsoft.com/office/drawing/2014/main" id="{0EA57B00-672E-1141-81D4-DE4125890094}"/>
                  </a:ext>
                </a:extLst>
              </p:cNvPr>
              <p:cNvGrpSpPr/>
              <p:nvPr/>
            </p:nvGrpSpPr>
            <p:grpSpPr>
              <a:xfrm>
                <a:off x="2895600" y="5715000"/>
                <a:ext cx="1371600" cy="644493"/>
                <a:chOff x="2895600" y="5384800"/>
                <a:chExt cx="1371600" cy="644493"/>
              </a:xfrm>
            </p:grpSpPr>
            <p:sp>
              <p:nvSpPr>
                <p:cNvPr id="20" name="TextBox 19">
                  <a:extLst>
                    <a:ext uri="{FF2B5EF4-FFF2-40B4-BE49-F238E27FC236}">
                      <a16:creationId xmlns:a16="http://schemas.microsoft.com/office/drawing/2014/main" id="{9A744BC2-E11E-3244-A5B6-FC96849F923A}"/>
                    </a:ext>
                  </a:extLst>
                </p:cNvPr>
                <p:cNvSpPr txBox="1"/>
                <p:nvPr/>
              </p:nvSpPr>
              <p:spPr>
                <a:xfrm>
                  <a:off x="2895600" y="5384800"/>
                  <a:ext cx="914400" cy="644493"/>
                </a:xfrm>
                <a:prstGeom prst="rect">
                  <a:avLst/>
                </a:prstGeom>
                <a:noFill/>
              </p:spPr>
              <p:txBody>
                <a:bodyPr wrap="square" lIns="0" rIns="0" rtlCol="0">
                  <a:spAutoFit/>
                </a:bodyPr>
                <a:lstStyle/>
                <a:p>
                  <a:pPr algn="ctr"/>
                  <a:r>
                    <a:rPr lang="en-US" sz="4000" b="1" dirty="0">
                      <a:solidFill>
                        <a:schemeClr val="bg1"/>
                      </a:solidFill>
                      <a:latin typeface="Typold" panose="020B0004030204060B03" pitchFamily="34" charset="0"/>
                      <a:ea typeface="Typold" panose="020B0004030204060B03" pitchFamily="34" charset="0"/>
                    </a:rPr>
                    <a:t>3M</a:t>
                  </a:r>
                </a:p>
              </p:txBody>
            </p:sp>
            <p:sp>
              <p:nvSpPr>
                <p:cNvPr id="21" name="TextBox 20">
                  <a:extLst>
                    <a:ext uri="{FF2B5EF4-FFF2-40B4-BE49-F238E27FC236}">
                      <a16:creationId xmlns:a16="http://schemas.microsoft.com/office/drawing/2014/main" id="{597424A8-AFC4-2E40-B3CF-DA67B2704FAD}"/>
                    </a:ext>
                  </a:extLst>
                </p:cNvPr>
                <p:cNvSpPr txBox="1"/>
                <p:nvPr/>
              </p:nvSpPr>
              <p:spPr>
                <a:xfrm>
                  <a:off x="3352800" y="5410200"/>
                  <a:ext cx="914400" cy="476365"/>
                </a:xfrm>
                <a:prstGeom prst="rect">
                  <a:avLst/>
                </a:prstGeom>
                <a:noFill/>
              </p:spPr>
              <p:txBody>
                <a:bodyPr wrap="square" lIns="0" rIns="0" rtlCol="0">
                  <a:spAutoFit/>
                </a:bodyPr>
                <a:lstStyle/>
                <a:p>
                  <a:pPr algn="ctr"/>
                  <a:r>
                    <a:rPr lang="en-US" sz="2800" b="1">
                      <a:solidFill>
                        <a:schemeClr val="bg1"/>
                      </a:solidFill>
                      <a:latin typeface="Typold" panose="020B0004030204060B03" pitchFamily="34" charset="0"/>
                      <a:ea typeface="Typold" panose="020B0004030204060B03" pitchFamily="34" charset="0"/>
                    </a:rPr>
                    <a:t>+</a:t>
                  </a:r>
                  <a:endParaRPr lang="en-US" sz="2800" b="1" dirty="0">
                    <a:solidFill>
                      <a:schemeClr val="bg1"/>
                    </a:solidFill>
                    <a:latin typeface="Typold" panose="020B0004030204060B03" pitchFamily="34" charset="0"/>
                    <a:ea typeface="Typold" panose="020B0004030204060B03" pitchFamily="34" charset="0"/>
                  </a:endParaRPr>
                </a:p>
              </p:txBody>
            </p:sp>
          </p:grpSp>
        </p:grpSp>
        <p:sp>
          <p:nvSpPr>
            <p:cNvPr id="16" name="TextBox 15">
              <a:extLst>
                <a:ext uri="{FF2B5EF4-FFF2-40B4-BE49-F238E27FC236}">
                  <a16:creationId xmlns:a16="http://schemas.microsoft.com/office/drawing/2014/main" id="{1922C3CE-7CE8-4F40-A8F9-587B3A509725}"/>
                </a:ext>
              </a:extLst>
            </p:cNvPr>
            <p:cNvSpPr txBox="1"/>
            <p:nvPr/>
          </p:nvSpPr>
          <p:spPr>
            <a:xfrm>
              <a:off x="4310842" y="5925161"/>
              <a:ext cx="1330310" cy="868665"/>
            </a:xfrm>
            <a:prstGeom prst="rect">
              <a:avLst/>
            </a:prstGeom>
            <a:noFill/>
          </p:spPr>
          <p:txBody>
            <a:bodyPr wrap="square" lIns="0" rtlCol="0">
              <a:spAutoFit/>
            </a:bodyPr>
            <a:lstStyle/>
            <a:p>
              <a:pPr algn="ctr"/>
              <a:r>
                <a:rPr lang="en-US" sz="1400" dirty="0">
                  <a:solidFill>
                    <a:schemeClr val="bg1"/>
                  </a:solidFill>
                  <a:latin typeface="Oakes" panose="00000400000000000000" pitchFamily="50" charset="0"/>
                </a:rPr>
                <a:t>The most</a:t>
              </a:r>
              <a:br>
                <a:rPr lang="en-US" sz="1400" dirty="0">
                  <a:solidFill>
                    <a:schemeClr val="bg1"/>
                  </a:solidFill>
                  <a:latin typeface="Oakes" panose="00000400000000000000" pitchFamily="50" charset="0"/>
                </a:rPr>
              </a:br>
              <a:r>
                <a:rPr lang="en-US" sz="1400" dirty="0">
                  <a:solidFill>
                    <a:schemeClr val="bg1"/>
                  </a:solidFill>
                  <a:latin typeface="Oakes" panose="00000400000000000000" pitchFamily="50" charset="0"/>
                </a:rPr>
                <a:t>recognized name </a:t>
              </a:r>
              <a:br>
                <a:rPr lang="en-US" sz="1400" dirty="0">
                  <a:solidFill>
                    <a:schemeClr val="bg1"/>
                  </a:solidFill>
                  <a:latin typeface="Oakes" panose="00000400000000000000" pitchFamily="50" charset="0"/>
                </a:rPr>
              </a:br>
              <a:r>
                <a:rPr lang="en-US" sz="1400" dirty="0">
                  <a:solidFill>
                    <a:schemeClr val="bg1"/>
                  </a:solidFill>
                  <a:latin typeface="Oakes" panose="00000400000000000000" pitchFamily="50" charset="0"/>
                </a:rPr>
                <a:t>in real estate*</a:t>
              </a:r>
            </a:p>
          </p:txBody>
        </p:sp>
        <p:cxnSp>
          <p:nvCxnSpPr>
            <p:cNvPr id="12" name="Straight Connector 11">
              <a:extLst>
                <a:ext uri="{FF2B5EF4-FFF2-40B4-BE49-F238E27FC236}">
                  <a16:creationId xmlns:a16="http://schemas.microsoft.com/office/drawing/2014/main" id="{A7B70D97-FDF9-7949-A578-687309749E75}"/>
                </a:ext>
              </a:extLst>
            </p:cNvPr>
            <p:cNvCxnSpPr>
              <a:cxnSpLocks/>
            </p:cNvCxnSpPr>
            <p:nvPr/>
          </p:nvCxnSpPr>
          <p:spPr>
            <a:xfrm>
              <a:off x="2667000" y="5562600"/>
              <a:ext cx="4648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8A1C660-001F-3A4C-A3C8-319D5671C49D}"/>
                </a:ext>
              </a:extLst>
            </p:cNvPr>
            <p:cNvCxnSpPr/>
            <p:nvPr/>
          </p:nvCxnSpPr>
          <p:spPr>
            <a:xfrm flipV="1">
              <a:off x="4114800" y="4114800"/>
              <a:ext cx="0" cy="2971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DE866E-8F35-684A-B1A8-E7AB546A3C8B}"/>
                </a:ext>
              </a:extLst>
            </p:cNvPr>
            <p:cNvCxnSpPr/>
            <p:nvPr/>
          </p:nvCxnSpPr>
          <p:spPr>
            <a:xfrm flipV="1">
              <a:off x="5715000" y="4114800"/>
              <a:ext cx="0" cy="2971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F41DE1-D586-1540-9A9E-E8B0D0470F42}"/>
                </a:ext>
              </a:extLst>
            </p:cNvPr>
            <p:cNvSpPr txBox="1"/>
            <p:nvPr/>
          </p:nvSpPr>
          <p:spPr>
            <a:xfrm>
              <a:off x="2875127" y="7515776"/>
              <a:ext cx="4752264" cy="252193"/>
            </a:xfrm>
            <a:prstGeom prst="rect">
              <a:avLst/>
            </a:prstGeom>
            <a:noFill/>
          </p:spPr>
          <p:txBody>
            <a:bodyPr wrap="square" rtlCol="0">
              <a:spAutoFit/>
            </a:bodyPr>
            <a:lstStyle/>
            <a:p>
              <a:r>
                <a:rPr lang="en-IN" sz="1200" dirty="0">
                  <a:solidFill>
                    <a:schemeClr val="bg1"/>
                  </a:solidFill>
                </a:rPr>
                <a:t>And </a:t>
              </a:r>
              <a:r>
                <a:rPr lang="en-IN" sz="1200" b="1" dirty="0">
                  <a:solidFill>
                    <a:schemeClr val="bg1"/>
                  </a:solidFill>
                </a:rPr>
                <a:t>A</a:t>
              </a:r>
              <a:r>
                <a:rPr lang="en-IN" sz="1200" dirty="0">
                  <a:solidFill>
                    <a:schemeClr val="bg1"/>
                  </a:solidFill>
                </a:rPr>
                <a:t> </a:t>
              </a:r>
              <a:r>
                <a:rPr lang="en-IN" sz="1200" b="1" dirty="0">
                  <a:solidFill>
                    <a:schemeClr val="bg1"/>
                  </a:solidFill>
                </a:rPr>
                <a:t>GLOBAL NETWORK</a:t>
              </a:r>
              <a:r>
                <a:rPr lang="en-IN" sz="1200" dirty="0">
                  <a:solidFill>
                    <a:schemeClr val="bg1"/>
                  </a:solidFill>
                </a:rPr>
                <a:t> of extraordinary sales associates ready to help</a:t>
              </a:r>
              <a:endParaRPr lang="en-US" sz="1200" dirty="0">
                <a:solidFill>
                  <a:schemeClr val="bg1"/>
                </a:solidFill>
              </a:endParaRPr>
            </a:p>
          </p:txBody>
        </p:sp>
      </p:grpSp>
      <p:sp>
        <p:nvSpPr>
          <p:cNvPr id="33" name="Rectangle 32">
            <a:extLst>
              <a:ext uri="{FF2B5EF4-FFF2-40B4-BE49-F238E27FC236}">
                <a16:creationId xmlns:a16="http://schemas.microsoft.com/office/drawing/2014/main" id="{829FF251-91FC-3A4D-BC10-8635B7922093}"/>
              </a:ext>
            </a:extLst>
          </p:cNvPr>
          <p:cNvSpPr/>
          <p:nvPr/>
        </p:nvSpPr>
        <p:spPr>
          <a:xfrm>
            <a:off x="1514005" y="6829569"/>
            <a:ext cx="5838422" cy="738664"/>
          </a:xfrm>
          <a:prstGeom prst="rect">
            <a:avLst/>
          </a:prstGeom>
        </p:spPr>
        <p:txBody>
          <a:bodyPr wrap="square">
            <a:spAutoFit/>
          </a:bodyPr>
          <a:lstStyle/>
          <a:p>
            <a:pPr algn="just"/>
            <a:r>
              <a:rPr lang="en-IN" sz="700" dirty="0">
                <a:solidFill>
                  <a:srgbClr val="666666"/>
                </a:solidFill>
                <a:latin typeface="Oakes" panose="00000400000000000000" pitchFamily="50" charset="0"/>
                <a:ea typeface="Arial" panose="020B0604020202020204" pitchFamily="34" charset="0"/>
                <a:cs typeface="Oakes-Regular"/>
              </a:rPr>
              <a:t>* Study Source: 2017 Ad Tracking Study. The survey results are based on 1,200 online interviews with a national random sample of adults (ages 18+) who are equal decision makers in real estate transactions and active in the real estate market (bought or sold a home within the past two years or, plan to purchase or sell a home within the next two years). Brand awareness question based on a sample of 1,200 respondents. Results are significant at a 90% confidence level, with a margin of error of +/-2.4%. Recognition question based on consumers aware of brand in question. Results are significant at a 90% confidence level, with a margin of error of +/- 2.4%. The study was conducted by Millward Brown, a leading global market research organization, from April 12-26, 2017.</a:t>
            </a:r>
            <a:endParaRPr lang="en-US" sz="700" dirty="0">
              <a:latin typeface="Oakes" panose="00000400000000000000" pitchFamily="50" charset="0"/>
            </a:endParaRPr>
          </a:p>
        </p:txBody>
      </p:sp>
    </p:spTree>
    <p:extLst>
      <p:ext uri="{BB962C8B-B14F-4D97-AF65-F5344CB8AC3E}">
        <p14:creationId xmlns:p14="http://schemas.microsoft.com/office/powerpoint/2010/main" val="2502523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76478" y="2605624"/>
            <a:ext cx="5717829" cy="4042645"/>
          </a:xfrm>
          <a:prstGeom prst="rect">
            <a:avLst/>
          </a:prstGeom>
          <a:noFill/>
        </p:spPr>
        <p:txBody>
          <a:bodyPr wrap="square" lIns="0" tIns="0" rIns="0" bIns="0" rtlCol="0">
            <a:spAutoFit/>
          </a:bodyPr>
          <a:lstStyle/>
          <a:p>
            <a:pPr>
              <a:lnSpc>
                <a:spcPct val="120000"/>
              </a:lnSpc>
            </a:pPr>
            <a:r>
              <a:rPr lang="en-US" sz="1000" dirty="0">
                <a:solidFill>
                  <a:srgbClr val="414042"/>
                </a:solidFill>
                <a:latin typeface="Oakes" panose="00000400000000000000" pitchFamily="50" charset="0"/>
              </a:rPr>
              <a:t>A </a:t>
            </a:r>
            <a:r>
              <a:rPr lang="en-US" sz="1000" b="1" dirty="0">
                <a:solidFill>
                  <a:srgbClr val="414042"/>
                </a:solidFill>
                <a:latin typeface="Oakes" panose="00000400000000000000" pitchFamily="50" charset="0"/>
              </a:rPr>
              <a:t>CENTURY 21 Home Protection Plan</a:t>
            </a:r>
            <a:r>
              <a:rPr lang="en-US" sz="1000" b="1" baseline="30000" dirty="0">
                <a:solidFill>
                  <a:srgbClr val="414042"/>
                </a:solidFill>
                <a:latin typeface="Oakes" panose="00000400000000000000" pitchFamily="50" charset="0"/>
              </a:rPr>
              <a:t>©</a:t>
            </a:r>
            <a:r>
              <a:rPr lang="en-US" sz="1000" b="1" dirty="0">
                <a:solidFill>
                  <a:srgbClr val="414042"/>
                </a:solidFill>
                <a:latin typeface="Oakes" panose="00000400000000000000" pitchFamily="50" charset="0"/>
              </a:rPr>
              <a:t>,</a:t>
            </a:r>
            <a:r>
              <a:rPr lang="en-US" sz="1000" dirty="0">
                <a:solidFill>
                  <a:srgbClr val="414042"/>
                </a:solidFill>
                <a:latin typeface="Oakes" panose="00000400000000000000" pitchFamily="50" charset="0"/>
              </a:rPr>
              <a:t> issued by </a:t>
            </a:r>
            <a:r>
              <a:rPr lang="en-US" sz="1000" b="1" dirty="0">
                <a:solidFill>
                  <a:srgbClr val="414042"/>
                </a:solidFill>
                <a:latin typeface="Oakes" panose="00000400000000000000" pitchFamily="50" charset="0"/>
              </a:rPr>
              <a:t>American Home Shield</a:t>
            </a:r>
            <a:r>
              <a:rPr lang="en-US" sz="1000" b="1" baseline="30000" dirty="0">
                <a:solidFill>
                  <a:srgbClr val="414042"/>
                </a:solidFill>
                <a:latin typeface="Oakes" panose="00000400000000000000" pitchFamily="50" charset="0"/>
              </a:rPr>
              <a:t>®</a:t>
            </a:r>
            <a:r>
              <a:rPr lang="en-US" sz="1000" dirty="0">
                <a:solidFill>
                  <a:srgbClr val="414042"/>
                </a:solidFill>
                <a:latin typeface="Oakes" panose="00000400000000000000" pitchFamily="50" charset="0"/>
              </a:rPr>
              <a:t>, can help your property stand out and give potential buyers added confidence. </a:t>
            </a:r>
          </a:p>
          <a:p>
            <a:pPr>
              <a:lnSpc>
                <a:spcPct val="120000"/>
              </a:lnSpc>
            </a:pPr>
            <a:r>
              <a:rPr lang="en-US" sz="1000" dirty="0">
                <a:solidFill>
                  <a:srgbClr val="414042"/>
                </a:solidFill>
                <a:latin typeface="Oakes" panose="00000400000000000000" pitchFamily="50" charset="0"/>
              </a:rPr>
              <a:t> </a:t>
            </a:r>
          </a:p>
          <a:p>
            <a:pPr>
              <a:lnSpc>
                <a:spcPct val="120000"/>
              </a:lnSpc>
            </a:pPr>
            <a:r>
              <a:rPr lang="en-US" sz="1000" dirty="0">
                <a:solidFill>
                  <a:srgbClr val="414042"/>
                </a:solidFill>
                <a:latin typeface="Oakes" panose="00000400000000000000" pitchFamily="50" charset="0"/>
              </a:rPr>
              <a:t>A home warranty adds value to your home by protecting you and your buyer from unexpected costs for covered repairs to plumbing, electrical, heating, air conditioning and more.</a:t>
            </a:r>
          </a:p>
          <a:p>
            <a:pPr>
              <a:lnSpc>
                <a:spcPct val="120000"/>
              </a:lnSpc>
            </a:pPr>
            <a:r>
              <a:rPr lang="en-US" sz="1000" dirty="0">
                <a:latin typeface="Oakes" panose="00000400000000000000" pitchFamily="50" charset="0"/>
              </a:rPr>
              <a:t> </a:t>
            </a:r>
          </a:p>
          <a:p>
            <a:pPr>
              <a:lnSpc>
                <a:spcPct val="120000"/>
              </a:lnSpc>
              <a:spcAft>
                <a:spcPts val="600"/>
              </a:spcAft>
            </a:pPr>
            <a:br>
              <a:rPr lang="en-US" sz="1050" dirty="0">
                <a:latin typeface="Oakes" panose="00000400000000000000" pitchFamily="50" charset="0"/>
              </a:rPr>
            </a:br>
            <a:r>
              <a:rPr lang="en-US" sz="1400" b="1" dirty="0">
                <a:solidFill>
                  <a:srgbClr val="B4AA87"/>
                </a:solidFill>
                <a:latin typeface="Oakes" panose="00000400000000000000" pitchFamily="50" charset="0"/>
              </a:rPr>
              <a:t>A CENTURY 21</a:t>
            </a:r>
            <a:r>
              <a:rPr lang="en-US" sz="1400" b="1" baseline="30000" dirty="0">
                <a:solidFill>
                  <a:srgbClr val="B4AA87"/>
                </a:solidFill>
                <a:latin typeface="Oakes" panose="00000400000000000000" pitchFamily="50" charset="0"/>
              </a:rPr>
              <a:t>©</a:t>
            </a:r>
            <a:r>
              <a:rPr lang="en-US" sz="1400" b="1" dirty="0">
                <a:solidFill>
                  <a:srgbClr val="B4AA87"/>
                </a:solidFill>
                <a:latin typeface="Oakes" panose="00000400000000000000" pitchFamily="50" charset="0"/>
              </a:rPr>
              <a:t> HOME PROTECTION PLAN CAN HELP YOU</a:t>
            </a:r>
            <a:endParaRPr lang="en-US" sz="1400" dirty="0">
              <a:solidFill>
                <a:srgbClr val="B4AA87"/>
              </a:solidFill>
              <a:latin typeface="Oakes" panose="00000400000000000000" pitchFamily="50" charset="0"/>
            </a:endParaRPr>
          </a:p>
          <a:p>
            <a:pPr marL="262890" indent="-171450">
              <a:lnSpc>
                <a:spcPct val="120000"/>
              </a:lnSpc>
              <a:spcAft>
                <a:spcPts val="600"/>
              </a:spcAft>
              <a:buFont typeface="Arial" panose="020B0604020202020204" pitchFamily="34" charset="0"/>
              <a:buChar char="•"/>
            </a:pPr>
            <a:r>
              <a:rPr lang="en-US" sz="1000" b="1" dirty="0">
                <a:solidFill>
                  <a:srgbClr val="414042"/>
                </a:solidFill>
                <a:latin typeface="Oakes" panose="00000400000000000000" pitchFamily="50" charset="0"/>
              </a:rPr>
              <a:t>Mitigate</a:t>
            </a:r>
            <a:r>
              <a:rPr lang="en-US" sz="1000" dirty="0">
                <a:solidFill>
                  <a:srgbClr val="414042"/>
                </a:solidFill>
                <a:latin typeface="Oakes" panose="00000400000000000000" pitchFamily="50" charset="0"/>
              </a:rPr>
              <a:t> unexpected issues from the home inspection to keep the sale of your home on track</a:t>
            </a:r>
          </a:p>
          <a:p>
            <a:pPr marL="262890" indent="-171450">
              <a:lnSpc>
                <a:spcPct val="120000"/>
              </a:lnSpc>
              <a:spcAft>
                <a:spcPts val="600"/>
              </a:spcAft>
              <a:buFont typeface="Arial" panose="020B0604020202020204" pitchFamily="34" charset="0"/>
              <a:buChar char="•"/>
            </a:pPr>
            <a:r>
              <a:rPr lang="en-US" sz="1000" b="1" dirty="0">
                <a:solidFill>
                  <a:srgbClr val="414042"/>
                </a:solidFill>
                <a:latin typeface="Oakes" panose="00000400000000000000" pitchFamily="50" charset="0"/>
              </a:rPr>
              <a:t>Maintain</a:t>
            </a:r>
            <a:r>
              <a:rPr lang="en-US" sz="1000" dirty="0">
                <a:solidFill>
                  <a:srgbClr val="414042"/>
                </a:solidFill>
                <a:latin typeface="Oakes" panose="00000400000000000000" pitchFamily="50" charset="0"/>
              </a:rPr>
              <a:t> your budget by managing the high costs of covered repairs on covered systems*</a:t>
            </a:r>
          </a:p>
          <a:p>
            <a:pPr marL="262890" indent="-171450">
              <a:lnSpc>
                <a:spcPct val="120000"/>
              </a:lnSpc>
              <a:spcAft>
                <a:spcPts val="600"/>
              </a:spcAft>
              <a:buFont typeface="Arial" panose="020B0604020202020204" pitchFamily="34" charset="0"/>
              <a:buChar char="•"/>
            </a:pPr>
            <a:r>
              <a:rPr lang="en-US" sz="1000" b="1" dirty="0">
                <a:solidFill>
                  <a:srgbClr val="414042"/>
                </a:solidFill>
                <a:latin typeface="Oakes" panose="00000400000000000000" pitchFamily="50" charset="0"/>
              </a:rPr>
              <a:t>Focus</a:t>
            </a:r>
            <a:r>
              <a:rPr lang="en-US" sz="1000" dirty="0">
                <a:solidFill>
                  <a:srgbClr val="414042"/>
                </a:solidFill>
                <a:latin typeface="Oakes" panose="00000400000000000000" pitchFamily="50" charset="0"/>
              </a:rPr>
              <a:t> on your next home and upcoming move instead of the property you are trying to sell</a:t>
            </a:r>
          </a:p>
          <a:p>
            <a:pPr>
              <a:lnSpc>
                <a:spcPct val="120000"/>
              </a:lnSpc>
            </a:pPr>
            <a:endParaRPr lang="en-US" sz="1000" dirty="0">
              <a:latin typeface="Oakes" panose="00000400000000000000" pitchFamily="50" charset="0"/>
            </a:endParaRPr>
          </a:p>
          <a:p>
            <a:pPr>
              <a:lnSpc>
                <a:spcPct val="120000"/>
              </a:lnSpc>
              <a:spcAft>
                <a:spcPts val="600"/>
              </a:spcAft>
            </a:pPr>
            <a:r>
              <a:rPr lang="en-US" sz="1400" b="1" dirty="0">
                <a:solidFill>
                  <a:srgbClr val="B4AA87"/>
                </a:solidFill>
                <a:latin typeface="Oakes" panose="00000400000000000000" pitchFamily="50" charset="0"/>
              </a:rPr>
              <a:t>ADDITIONAL BENEFITS</a:t>
            </a:r>
          </a:p>
          <a:p>
            <a:pPr>
              <a:lnSpc>
                <a:spcPct val="120000"/>
              </a:lnSpc>
            </a:pPr>
            <a:r>
              <a:rPr lang="en-US" sz="1000" dirty="0">
                <a:solidFill>
                  <a:srgbClr val="414042"/>
                </a:solidFill>
                <a:latin typeface="Oakes" panose="00000400000000000000" pitchFamily="50" charset="0"/>
              </a:rPr>
              <a:t>Get exclusive discounts on brand-name appliances with the AHS Appliance Discount Program to show your home with the high-end feel of brand-new appliances. Get up to 50% off retail prices on AC/Furnace filters for your home by visiting </a:t>
            </a:r>
            <a:r>
              <a:rPr lang="en-US" sz="1000" dirty="0" err="1">
                <a:solidFill>
                  <a:srgbClr val="414042"/>
                </a:solidFill>
                <a:latin typeface="Oakes" panose="00000400000000000000" pitchFamily="50" charset="0"/>
              </a:rPr>
              <a:t>discountfilterprogram.com</a:t>
            </a:r>
            <a:endParaRPr lang="en-US" sz="1000" dirty="0">
              <a:solidFill>
                <a:srgbClr val="414042"/>
              </a:solidFill>
              <a:latin typeface="Oakes" panose="00000400000000000000" pitchFamily="50" charset="0"/>
            </a:endParaRPr>
          </a:p>
          <a:p>
            <a:pPr>
              <a:lnSpc>
                <a:spcPct val="120000"/>
              </a:lnSpc>
            </a:pPr>
            <a:r>
              <a:rPr lang="en-US" sz="1000" dirty="0">
                <a:solidFill>
                  <a:srgbClr val="414042"/>
                </a:solidFill>
                <a:latin typeface="Oakes" panose="00000400000000000000" pitchFamily="50" charset="0"/>
              </a:rPr>
              <a:t> </a:t>
            </a:r>
          </a:p>
          <a:p>
            <a:pPr>
              <a:lnSpc>
                <a:spcPct val="120000"/>
              </a:lnSpc>
            </a:pPr>
            <a:r>
              <a:rPr lang="en-US" sz="1000" dirty="0">
                <a:solidFill>
                  <a:srgbClr val="414042"/>
                </a:solidFill>
                <a:latin typeface="Oakes" panose="00000400000000000000" pitchFamily="50" charset="0"/>
              </a:rPr>
              <a:t>You can ask me to include a CENTURY 21 Home Protection Plan in your real estate transaction. Call 866.797.4802 or visit </a:t>
            </a:r>
            <a:r>
              <a:rPr lang="en-US" sz="1000" dirty="0" err="1">
                <a:solidFill>
                  <a:srgbClr val="414042"/>
                </a:solidFill>
                <a:latin typeface="Oakes" panose="00000400000000000000" pitchFamily="50" charset="0"/>
              </a:rPr>
              <a:t>ahshome.com</a:t>
            </a:r>
            <a:r>
              <a:rPr lang="en-US" sz="1000" dirty="0">
                <a:solidFill>
                  <a:srgbClr val="414042"/>
                </a:solidFill>
                <a:latin typeface="Oakes" panose="00000400000000000000" pitchFamily="50" charset="0"/>
              </a:rPr>
              <a:t>/c21</a:t>
            </a:r>
          </a:p>
        </p:txBody>
      </p:sp>
      <p:sp>
        <p:nvSpPr>
          <p:cNvPr id="20" name="object 5"/>
          <p:cNvSpPr txBox="1"/>
          <p:nvPr/>
        </p:nvSpPr>
        <p:spPr>
          <a:xfrm>
            <a:off x="1676479" y="7009946"/>
            <a:ext cx="3886200" cy="627736"/>
          </a:xfrm>
          <a:prstGeom prst="rect">
            <a:avLst/>
          </a:prstGeom>
        </p:spPr>
        <p:txBody>
          <a:bodyPr vert="horz" wrap="square" lIns="0" tIns="12065" rIns="0" bIns="0" rtlCol="0">
            <a:spAutoFit/>
          </a:bodyPr>
          <a:lstStyle/>
          <a:p>
            <a:r>
              <a:rPr lang="en-IN" sz="800" dirty="0">
                <a:latin typeface="Oakes" panose="00000400000000000000" pitchFamily="50" charset="0"/>
              </a:rPr>
              <a:t>Refer to your agreement for complete coverage details.</a:t>
            </a:r>
            <a:endParaRPr lang="en-US" sz="800" dirty="0">
              <a:latin typeface="Oakes" panose="00000400000000000000" pitchFamily="50" charset="0"/>
            </a:endParaRPr>
          </a:p>
          <a:p>
            <a:r>
              <a:rPr lang="en-IN" sz="800" dirty="0">
                <a:latin typeface="Oakes" panose="00000400000000000000" pitchFamily="50" charset="0"/>
              </a:rPr>
              <a:t>In Hawaii, air conditioning includes ducted, ductless and window units; heating not included.</a:t>
            </a:r>
            <a:endParaRPr lang="en-US" sz="800" dirty="0">
              <a:latin typeface="Oakes" panose="00000400000000000000" pitchFamily="50" charset="0"/>
            </a:endParaRPr>
          </a:p>
          <a:p>
            <a:r>
              <a:rPr lang="en-IN" sz="800" dirty="0">
                <a:latin typeface="Oakes" panose="00000400000000000000" pitchFamily="50" charset="0"/>
              </a:rPr>
              <a:t>*Subject to $2,000 cap during listing period.</a:t>
            </a:r>
            <a:br>
              <a:rPr lang="en-US" sz="800" dirty="0">
                <a:latin typeface="Oakes" panose="00000400000000000000" pitchFamily="50" charset="0"/>
              </a:rPr>
            </a:br>
            <a:endParaRPr sz="800" dirty="0">
              <a:solidFill>
                <a:schemeClr val="bg1">
                  <a:lumMod val="50000"/>
                </a:schemeClr>
              </a:solidFill>
              <a:latin typeface="Oakes" panose="00000400000000000000" pitchFamily="50" charset="0"/>
              <a:ea typeface="Typold" panose="020B0004030204060B03" pitchFamily="34" charset="77"/>
              <a:cs typeface="Arial" panose="020B0604020202020204" pitchFamily="34" charset="0"/>
            </a:endParaRPr>
          </a:p>
        </p:txBody>
      </p:sp>
      <p:sp>
        <p:nvSpPr>
          <p:cNvPr id="10" name="object 3">
            <a:extLst>
              <a:ext uri="{FF2B5EF4-FFF2-40B4-BE49-F238E27FC236}">
                <a16:creationId xmlns:a16="http://schemas.microsoft.com/office/drawing/2014/main" id="{F31B12C0-4931-7C4B-B49D-0D7466889DBA}"/>
              </a:ext>
            </a:extLst>
          </p:cNvPr>
          <p:cNvSpPr/>
          <p:nvPr/>
        </p:nvSpPr>
        <p:spPr>
          <a:xfrm>
            <a:off x="6002278" y="7771774"/>
            <a:ext cx="1392043" cy="456896"/>
          </a:xfrm>
          <a:prstGeom prst="rect">
            <a:avLst/>
          </a:prstGeom>
          <a:blipFill>
            <a:blip r:embed="rId3" cstate="print"/>
            <a:stretch>
              <a:fillRect/>
            </a:stretch>
          </a:blipFill>
        </p:spPr>
        <p:txBody>
          <a:bodyPr wrap="square" lIns="0" tIns="0" rIns="0" bIns="0" rtlCol="0"/>
          <a:lstStyle/>
          <a:p>
            <a:endParaRPr/>
          </a:p>
        </p:txBody>
      </p:sp>
      <p:pic>
        <p:nvPicPr>
          <p:cNvPr id="13" name="Picture Placeholder 12">
            <a:extLst>
              <a:ext uri="{FF2B5EF4-FFF2-40B4-BE49-F238E27FC236}">
                <a16:creationId xmlns:a16="http://schemas.microsoft.com/office/drawing/2014/main" id="{B0CD6B99-0E1A-254F-9148-46C9CAD40E68}"/>
              </a:ext>
            </a:extLst>
          </p:cNvPr>
          <p:cNvPicPr>
            <a:picLocks noGrp="1" noChangeAspect="1"/>
          </p:cNvPicPr>
          <p:nvPr>
            <p:ph type="pic" sz="quarter" idx="10"/>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25814" b="19058"/>
          <a:stretch/>
        </p:blipFill>
        <p:spPr>
          <a:xfrm>
            <a:off x="1627796" y="0"/>
            <a:ext cx="6144604" cy="2266176"/>
          </a:xfrm>
        </p:spPr>
      </p:pic>
      <p:sp>
        <p:nvSpPr>
          <p:cNvPr id="3" name="Title 2">
            <a:extLst>
              <a:ext uri="{FF2B5EF4-FFF2-40B4-BE49-F238E27FC236}">
                <a16:creationId xmlns:a16="http://schemas.microsoft.com/office/drawing/2014/main" id="{17B40C89-F63C-6D42-8447-2CBFB78CE29E}"/>
              </a:ext>
            </a:extLst>
          </p:cNvPr>
          <p:cNvSpPr>
            <a:spLocks noGrp="1"/>
          </p:cNvSpPr>
          <p:nvPr>
            <p:ph type="title"/>
          </p:nvPr>
        </p:nvSpPr>
        <p:spPr>
          <a:xfrm>
            <a:off x="533400" y="994234"/>
            <a:ext cx="2971801" cy="984885"/>
          </a:xfrm>
        </p:spPr>
        <p:txBody>
          <a:bodyPr/>
          <a:lstStyle/>
          <a:p>
            <a:pPr marL="15875">
              <a:spcBef>
                <a:spcPts val="15"/>
              </a:spcBef>
            </a:pPr>
            <a:r>
              <a:rPr lang="en-US" sz="3200" dirty="0">
                <a:solidFill>
                  <a:srgbClr val="414042"/>
                </a:solidFill>
                <a:latin typeface="Typold" panose="020B0004030204060B03" pitchFamily="34" charset="0"/>
                <a:ea typeface="Typold" panose="020B0004030204060B03" pitchFamily="34" charset="0"/>
                <a:cs typeface="Arial" charset="0"/>
              </a:rPr>
              <a:t>YOUR HOME.</a:t>
            </a:r>
            <a:br>
              <a:rPr lang="en-US" sz="3200" dirty="0">
                <a:solidFill>
                  <a:srgbClr val="414042"/>
                </a:solidFill>
                <a:latin typeface="Typold" panose="020B0004030204060B03" pitchFamily="34" charset="0"/>
                <a:ea typeface="Typold" panose="020B0004030204060B03" pitchFamily="34" charset="0"/>
                <a:cs typeface="Arial" charset="0"/>
              </a:rPr>
            </a:br>
            <a:r>
              <a:rPr lang="en-US" sz="3200" dirty="0">
                <a:solidFill>
                  <a:srgbClr val="414042"/>
                </a:solidFill>
                <a:latin typeface="Typold" panose="020B0004030204060B03" pitchFamily="34" charset="0"/>
                <a:ea typeface="Typold" panose="020B0004030204060B03" pitchFamily="34" charset="0"/>
                <a:cs typeface="Arial" charset="0"/>
              </a:rPr>
              <a:t>OUR WORD.</a:t>
            </a:r>
          </a:p>
        </p:txBody>
      </p:sp>
      <p:sp>
        <p:nvSpPr>
          <p:cNvPr id="14" name="Rectangle 13">
            <a:extLst>
              <a:ext uri="{FF2B5EF4-FFF2-40B4-BE49-F238E27FC236}">
                <a16:creationId xmlns:a16="http://schemas.microsoft.com/office/drawing/2014/main" id="{D91A55BD-A622-1E47-8820-20FBB0CAF40F}"/>
              </a:ext>
            </a:extLst>
          </p:cNvPr>
          <p:cNvSpPr/>
          <p:nvPr/>
        </p:nvSpPr>
        <p:spPr>
          <a:xfrm>
            <a:off x="4021832" y="7782660"/>
            <a:ext cx="1524079" cy="533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C21 Home Protection Plan Logo</a:t>
            </a:r>
          </a:p>
        </p:txBody>
      </p:sp>
      <p:cxnSp>
        <p:nvCxnSpPr>
          <p:cNvPr id="16" name="Straight Connector 15">
            <a:extLst>
              <a:ext uri="{FF2B5EF4-FFF2-40B4-BE49-F238E27FC236}">
                <a16:creationId xmlns:a16="http://schemas.microsoft.com/office/drawing/2014/main" id="{783E9928-FCD7-9045-8A27-88A1A7B7E2B2}"/>
              </a:ext>
            </a:extLst>
          </p:cNvPr>
          <p:cNvCxnSpPr>
            <a:cxnSpLocks/>
          </p:cNvCxnSpPr>
          <p:nvPr/>
        </p:nvCxnSpPr>
        <p:spPr>
          <a:xfrm>
            <a:off x="5791200" y="7696200"/>
            <a:ext cx="0" cy="685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500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44E0E61-1D9D-3246-B6A7-1D2060F773D1}"/>
              </a:ext>
            </a:extLst>
          </p:cNvPr>
          <p:cNvPicPr>
            <a:picLocks noGrp="1" noChangeAspect="1"/>
          </p:cNvPicPr>
          <p:nvPr>
            <p:ph type="pic" sz="quarter" idx="10"/>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t="27909" b="16757"/>
          <a:stretch/>
        </p:blipFill>
        <p:spPr>
          <a:xfrm>
            <a:off x="1616910" y="0"/>
            <a:ext cx="6144604" cy="2266176"/>
          </a:xfrm>
          <a:prstGeom prst="rect">
            <a:avLst/>
          </a:prstGeom>
        </p:spPr>
      </p:pic>
      <p:sp>
        <p:nvSpPr>
          <p:cNvPr id="3" name="Title 2">
            <a:extLst>
              <a:ext uri="{FF2B5EF4-FFF2-40B4-BE49-F238E27FC236}">
                <a16:creationId xmlns:a16="http://schemas.microsoft.com/office/drawing/2014/main" id="{46B625F9-9E4C-B64C-A4B2-A07BDC31FCC5}"/>
              </a:ext>
            </a:extLst>
          </p:cNvPr>
          <p:cNvSpPr>
            <a:spLocks noGrp="1"/>
          </p:cNvSpPr>
          <p:nvPr>
            <p:ph type="title"/>
          </p:nvPr>
        </p:nvSpPr>
        <p:spPr>
          <a:xfrm>
            <a:off x="533400" y="994234"/>
            <a:ext cx="4267200" cy="984885"/>
          </a:xfrm>
        </p:spPr>
        <p:txBody>
          <a:bodyPr/>
          <a:lstStyle/>
          <a:p>
            <a:r>
              <a:rPr lang="en-US" sz="3200" dirty="0">
                <a:solidFill>
                  <a:schemeClr val="bg2"/>
                </a:solidFill>
                <a:latin typeface="Typold" panose="020B0004030204060B03" pitchFamily="34" charset="0"/>
                <a:ea typeface="Typold" panose="020B0004030204060B03" pitchFamily="34" charset="0"/>
              </a:rPr>
              <a:t>WHAT YOU CAN EXPECT FROM US </a:t>
            </a:r>
          </a:p>
        </p:txBody>
      </p:sp>
      <p:sp>
        <p:nvSpPr>
          <p:cNvPr id="7" name="object 4">
            <a:extLst>
              <a:ext uri="{FF2B5EF4-FFF2-40B4-BE49-F238E27FC236}">
                <a16:creationId xmlns:a16="http://schemas.microsoft.com/office/drawing/2014/main" id="{886940AE-4300-8A49-9CF6-5F0BA236367F}"/>
              </a:ext>
            </a:extLst>
          </p:cNvPr>
          <p:cNvSpPr txBox="1"/>
          <p:nvPr/>
        </p:nvSpPr>
        <p:spPr>
          <a:xfrm>
            <a:off x="1676400" y="2514600"/>
            <a:ext cx="5791200" cy="2321147"/>
          </a:xfrm>
          <a:prstGeom prst="rect">
            <a:avLst/>
          </a:prstGeom>
        </p:spPr>
        <p:txBody>
          <a:bodyPr vert="horz" wrap="square" lIns="0" tIns="104139" rIns="0" bIns="0" rtlCol="0">
            <a:spAutoFit/>
          </a:bodyPr>
          <a:lstStyle/>
          <a:p>
            <a:pPr>
              <a:spcAft>
                <a:spcPts val="600"/>
              </a:spcAft>
            </a:pPr>
            <a:r>
              <a:rPr lang="en-US" sz="1200" b="1" dirty="0">
                <a:solidFill>
                  <a:schemeClr val="bg2"/>
                </a:solidFill>
                <a:latin typeface="Oakes" panose="00000400000000000000" pitchFamily="50" charset="0"/>
              </a:rPr>
              <a:t>AS A CENTURY 21</a:t>
            </a:r>
            <a:r>
              <a:rPr lang="en-US" sz="1200" b="1" baseline="30000" dirty="0">
                <a:solidFill>
                  <a:schemeClr val="bg2"/>
                </a:solidFill>
                <a:latin typeface="Oakes" panose="00000400000000000000" pitchFamily="50" charset="0"/>
              </a:rPr>
              <a:t>®</a:t>
            </a:r>
            <a:r>
              <a:rPr lang="en-US" sz="1200" b="1" dirty="0">
                <a:solidFill>
                  <a:schemeClr val="bg2"/>
                </a:solidFill>
                <a:latin typeface="Oakes" panose="00000400000000000000" pitchFamily="50" charset="0"/>
              </a:rPr>
              <a:t>  PROFESSIONAL I WILL:</a:t>
            </a:r>
          </a:p>
          <a:p>
            <a:pPr marL="171450" indent="-171450">
              <a:spcAft>
                <a:spcPts val="600"/>
              </a:spcAft>
              <a:buFont typeface="Arial" panose="020B0604020202020204" pitchFamily="34" charset="0"/>
              <a:buChar char="•"/>
            </a:pPr>
            <a:r>
              <a:rPr lang="en-US" sz="1100" dirty="0">
                <a:solidFill>
                  <a:srgbClr val="414042"/>
                </a:solidFill>
                <a:latin typeface="Oakes" panose="00000400000000000000" pitchFamily="50" charset="0"/>
              </a:rPr>
              <a:t>Provide you with professional, personalized service</a:t>
            </a:r>
          </a:p>
          <a:p>
            <a:pPr marL="171450" indent="-171450">
              <a:spcAft>
                <a:spcPts val="600"/>
              </a:spcAft>
              <a:buFont typeface="Arial" panose="020B0604020202020204" pitchFamily="34" charset="0"/>
              <a:buChar char="•"/>
            </a:pPr>
            <a:r>
              <a:rPr lang="en-US" sz="1100" dirty="0">
                <a:solidFill>
                  <a:srgbClr val="414042"/>
                </a:solidFill>
                <a:latin typeface="Oakes" panose="00000400000000000000" pitchFamily="50" charset="0"/>
              </a:rPr>
              <a:t>Monitor details and coordinate marketing activities for the sale of your home</a:t>
            </a:r>
          </a:p>
          <a:p>
            <a:pPr marL="171450" indent="-171450">
              <a:spcAft>
                <a:spcPts val="600"/>
              </a:spcAft>
              <a:buFont typeface="Arial" panose="020B0604020202020204" pitchFamily="34" charset="0"/>
              <a:buChar char="•"/>
            </a:pPr>
            <a:r>
              <a:rPr lang="en-US" sz="1100" dirty="0">
                <a:solidFill>
                  <a:srgbClr val="414042"/>
                </a:solidFill>
                <a:latin typeface="Oakes" panose="00000400000000000000" pitchFamily="50" charset="0"/>
              </a:rPr>
              <a:t>Show your property to qualified buyers</a:t>
            </a:r>
          </a:p>
          <a:p>
            <a:pPr marL="171450" indent="-171450">
              <a:spcAft>
                <a:spcPts val="600"/>
              </a:spcAft>
              <a:buFont typeface="Arial" panose="020B0604020202020204" pitchFamily="34" charset="0"/>
              <a:buChar char="•"/>
            </a:pPr>
            <a:r>
              <a:rPr lang="en-US" sz="1100" dirty="0">
                <a:solidFill>
                  <a:srgbClr val="414042"/>
                </a:solidFill>
                <a:latin typeface="Oakes" panose="00000400000000000000" pitchFamily="50" charset="0"/>
              </a:rPr>
              <a:t>Present all written offers </a:t>
            </a:r>
          </a:p>
          <a:p>
            <a:pPr marL="171450" indent="-171450">
              <a:spcAft>
                <a:spcPts val="600"/>
              </a:spcAft>
              <a:buFont typeface="Arial" panose="020B0604020202020204" pitchFamily="34" charset="0"/>
              <a:buChar char="•"/>
            </a:pPr>
            <a:r>
              <a:rPr lang="en-US" sz="1100" dirty="0">
                <a:solidFill>
                  <a:srgbClr val="414042"/>
                </a:solidFill>
                <a:latin typeface="Oakes" panose="00000400000000000000" pitchFamily="50" charset="0"/>
              </a:rPr>
              <a:t>Facilitate the closing</a:t>
            </a:r>
          </a:p>
          <a:p>
            <a:r>
              <a:rPr lang="en-US" sz="1100" dirty="0">
                <a:latin typeface="Oakes" panose="00000400000000000000" pitchFamily="50" charset="0"/>
              </a:rPr>
              <a:t> </a:t>
            </a:r>
          </a:p>
          <a:p>
            <a:r>
              <a:rPr lang="en-US" sz="1200" b="1" dirty="0">
                <a:solidFill>
                  <a:schemeClr val="bg2"/>
                </a:solidFill>
                <a:latin typeface="Oakes" panose="00000400000000000000" pitchFamily="50" charset="0"/>
              </a:rPr>
              <a:t>TO HELP SELL YOUR HOME, WE WILL UTILIZE THE CENTURY 21 SYSTEM WHICH INCLUDES PROPRIETARY MARKETING TOOLS, A GLOBAL NETWORK AND PROVEN SERVICES: </a:t>
            </a:r>
            <a:endParaRPr lang="en-US" sz="1100" dirty="0">
              <a:latin typeface="Oakes" panose="00000400000000000000" pitchFamily="50" charset="0"/>
            </a:endParaRPr>
          </a:p>
        </p:txBody>
      </p:sp>
      <p:sp>
        <p:nvSpPr>
          <p:cNvPr id="9" name="Rectangle 8">
            <a:extLst>
              <a:ext uri="{FF2B5EF4-FFF2-40B4-BE49-F238E27FC236}">
                <a16:creationId xmlns:a16="http://schemas.microsoft.com/office/drawing/2014/main" id="{DD27FE6F-D727-584A-B179-0EBDDC90AD1C}"/>
              </a:ext>
            </a:extLst>
          </p:cNvPr>
          <p:cNvSpPr/>
          <p:nvPr/>
        </p:nvSpPr>
        <p:spPr>
          <a:xfrm>
            <a:off x="4297680" y="4907311"/>
            <a:ext cx="3200400" cy="3339376"/>
          </a:xfrm>
          <a:prstGeom prst="rect">
            <a:avLst/>
          </a:prstGeom>
        </p:spPr>
        <p:txBody>
          <a:bodyPr wrap="square">
            <a:spAutoFit/>
          </a:bodyPr>
          <a:lstStyle/>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Website listing distribution network</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National advertising</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Local advertising</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CENTURY 21 Preferred Client Club</a:t>
            </a:r>
            <a:r>
              <a:rPr lang="en-US" sz="1200" b="1" baseline="30000" dirty="0">
                <a:solidFill>
                  <a:srgbClr val="414042"/>
                </a:solidFill>
                <a:latin typeface="Oakes" panose="00000400000000000000" pitchFamily="50" charset="0"/>
              </a:rPr>
              <a:t>®</a:t>
            </a:r>
            <a:endParaRPr lang="en-US" sz="1200" dirty="0">
              <a:solidFill>
                <a:srgbClr val="414042"/>
              </a:solidFill>
              <a:latin typeface="Oakes" panose="00000400000000000000" pitchFamily="50" charset="0"/>
            </a:endParaRP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Direct mail marketing</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CENTURY 21 Fine Homes &amp; Estates</a:t>
            </a:r>
            <a:r>
              <a:rPr lang="en-US" sz="1200" b="1"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digital magazine</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Global Referral Network</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SELLER SERVICE PLEDGE</a:t>
            </a:r>
            <a:r>
              <a:rPr lang="en-US" sz="1200" baseline="30000" dirty="0">
                <a:solidFill>
                  <a:srgbClr val="414042"/>
                </a:solidFill>
                <a:latin typeface="Oakes" panose="00000400000000000000" pitchFamily="50" charset="0"/>
              </a:rPr>
              <a:t>®</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Buyer lead distribution program (</a:t>
            </a:r>
            <a:r>
              <a:rPr lang="en-US" sz="1200" dirty="0" err="1">
                <a:solidFill>
                  <a:srgbClr val="414042"/>
                </a:solidFill>
                <a:latin typeface="Oakes" panose="00000400000000000000" pitchFamily="50" charset="0"/>
              </a:rPr>
              <a:t>LeadRouter</a:t>
            </a:r>
            <a:r>
              <a:rPr lang="en-US" sz="1200" baseline="30000" dirty="0" err="1">
                <a:solidFill>
                  <a:srgbClr val="414042"/>
                </a:solidFill>
                <a:latin typeface="Oakes" panose="00000400000000000000" pitchFamily="50" charset="0"/>
              </a:rPr>
              <a:t>SM</a:t>
            </a:r>
            <a:r>
              <a:rPr lang="en-US" sz="1200" dirty="0">
                <a:solidFill>
                  <a:srgbClr val="414042"/>
                </a:solidFill>
                <a:latin typeface="Oakes" panose="00000400000000000000" pitchFamily="50" charset="0"/>
              </a:rPr>
              <a:t>)</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Client lead reporting tool </a:t>
            </a:r>
          </a:p>
          <a:p>
            <a:pPr>
              <a:spcAft>
                <a:spcPts val="600"/>
              </a:spcAft>
            </a:pPr>
            <a:endParaRPr lang="en-US" sz="1200" dirty="0">
              <a:solidFill>
                <a:srgbClr val="414042"/>
              </a:solidFill>
              <a:latin typeface="Oakes" panose="00000400000000000000" pitchFamily="50" charset="0"/>
            </a:endParaRPr>
          </a:p>
        </p:txBody>
      </p:sp>
      <p:sp>
        <p:nvSpPr>
          <p:cNvPr id="10" name="Rectangle 9">
            <a:extLst>
              <a:ext uri="{FF2B5EF4-FFF2-40B4-BE49-F238E27FC236}">
                <a16:creationId xmlns:a16="http://schemas.microsoft.com/office/drawing/2014/main" id="{9B477DD9-35BE-4B40-AE08-60D02808D948}"/>
              </a:ext>
            </a:extLst>
          </p:cNvPr>
          <p:cNvSpPr/>
          <p:nvPr/>
        </p:nvSpPr>
        <p:spPr>
          <a:xfrm>
            <a:off x="1616910" y="4907311"/>
            <a:ext cx="2393698" cy="3000821"/>
          </a:xfrm>
          <a:prstGeom prst="rect">
            <a:avLst/>
          </a:prstGeom>
        </p:spPr>
        <p:txBody>
          <a:bodyPr wrap="square">
            <a:spAutoFit/>
          </a:bodyPr>
          <a:lstStyle/>
          <a:p>
            <a:pPr>
              <a:spcAft>
                <a:spcPts val="600"/>
              </a:spcAft>
            </a:pPr>
            <a:r>
              <a:rPr lang="en-US" sz="1200" b="1" dirty="0">
                <a:solidFill>
                  <a:srgbClr val="414042"/>
                </a:solidFill>
                <a:latin typeface="Oakes" panose="00000400000000000000" pitchFamily="50" charset="0"/>
              </a:rPr>
              <a:t>CENTURY 21 Internet </a:t>
            </a:r>
            <a:br>
              <a:rPr lang="en-US" sz="1200" b="1" dirty="0">
                <a:solidFill>
                  <a:srgbClr val="414042"/>
                </a:solidFill>
                <a:latin typeface="Oakes" panose="00000400000000000000" pitchFamily="50" charset="0"/>
              </a:rPr>
            </a:br>
            <a:r>
              <a:rPr lang="en-US" sz="1200" b="1" dirty="0">
                <a:solidFill>
                  <a:srgbClr val="414042"/>
                </a:solidFill>
                <a:latin typeface="Oakes" panose="00000400000000000000" pitchFamily="50" charset="0"/>
              </a:rPr>
              <a:t>Marketing Program:</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century21.com</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century21espanol.com</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Neighborhood profiles</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Targeted e-mail communication</a:t>
            </a:r>
          </a:p>
          <a:p>
            <a:pPr marL="17145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Social media presence </a:t>
            </a:r>
          </a:p>
          <a:p>
            <a:pPr marL="35433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Facebook</a:t>
            </a:r>
            <a:r>
              <a:rPr lang="en-US" sz="1200" b="1" baseline="30000" dirty="0">
                <a:solidFill>
                  <a:schemeClr val="bg2"/>
                </a:solidFill>
                <a:latin typeface="Oakes" panose="00000400000000000000" pitchFamily="50" charset="0"/>
              </a:rPr>
              <a:t> </a:t>
            </a:r>
            <a:r>
              <a:rPr lang="en-US" sz="1200" b="1" baseline="30000" dirty="0">
                <a:solidFill>
                  <a:srgbClr val="414042"/>
                </a:solidFill>
                <a:latin typeface="Oakes" panose="00000400000000000000" pitchFamily="50" charset="0"/>
              </a:rPr>
              <a:t>®</a:t>
            </a:r>
            <a:endParaRPr lang="en-US" sz="1200" dirty="0">
              <a:solidFill>
                <a:srgbClr val="414042"/>
              </a:solidFill>
              <a:latin typeface="Oakes" panose="00000400000000000000" pitchFamily="50" charset="0"/>
            </a:endParaRPr>
          </a:p>
          <a:p>
            <a:pPr marL="35433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Twitter</a:t>
            </a:r>
            <a:r>
              <a:rPr lang="en-US" sz="1200" b="1" baseline="30000" dirty="0">
                <a:solidFill>
                  <a:srgbClr val="414042"/>
                </a:solidFill>
                <a:latin typeface="Oakes" panose="00000400000000000000" pitchFamily="50" charset="0"/>
              </a:rPr>
              <a:t> ®</a:t>
            </a:r>
            <a:endParaRPr lang="en-US" sz="1200" dirty="0">
              <a:solidFill>
                <a:srgbClr val="414042"/>
              </a:solidFill>
              <a:latin typeface="Oakes" panose="00000400000000000000" pitchFamily="50" charset="0"/>
            </a:endParaRPr>
          </a:p>
          <a:p>
            <a:pPr marL="35433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YouTube</a:t>
            </a:r>
            <a:r>
              <a:rPr lang="en-US" sz="1200" b="1" baseline="30000" dirty="0">
                <a:solidFill>
                  <a:srgbClr val="414042"/>
                </a:solidFill>
                <a:latin typeface="Oakes" panose="00000400000000000000" pitchFamily="50" charset="0"/>
              </a:rPr>
              <a:t> ®</a:t>
            </a:r>
            <a:endParaRPr lang="en-US" sz="1200" dirty="0">
              <a:solidFill>
                <a:srgbClr val="414042"/>
              </a:solidFill>
              <a:latin typeface="Oakes" panose="00000400000000000000" pitchFamily="50" charset="0"/>
            </a:endParaRPr>
          </a:p>
          <a:p>
            <a:pPr marL="354330" indent="-171450">
              <a:spcAft>
                <a:spcPts val="600"/>
              </a:spcAft>
              <a:buFont typeface="Arial" panose="020B0604020202020204" pitchFamily="34" charset="0"/>
              <a:buChar char="•"/>
            </a:pPr>
            <a:r>
              <a:rPr lang="en-US" sz="1200" dirty="0">
                <a:solidFill>
                  <a:srgbClr val="414042"/>
                </a:solidFill>
                <a:latin typeface="Oakes" panose="00000400000000000000" pitchFamily="50" charset="0"/>
              </a:rPr>
              <a:t>Flickr™</a:t>
            </a:r>
          </a:p>
        </p:txBody>
      </p:sp>
      <p:cxnSp>
        <p:nvCxnSpPr>
          <p:cNvPr id="11" name="Straight Connector 10">
            <a:extLst>
              <a:ext uri="{FF2B5EF4-FFF2-40B4-BE49-F238E27FC236}">
                <a16:creationId xmlns:a16="http://schemas.microsoft.com/office/drawing/2014/main" id="{58D09110-E918-C247-9A11-40F9D35BA1C8}"/>
              </a:ext>
            </a:extLst>
          </p:cNvPr>
          <p:cNvCxnSpPr>
            <a:cxnSpLocks/>
          </p:cNvCxnSpPr>
          <p:nvPr/>
        </p:nvCxnSpPr>
        <p:spPr>
          <a:xfrm flipV="1">
            <a:off x="3962400" y="4999643"/>
            <a:ext cx="0" cy="281615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61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96A893E-2523-CF40-B7A4-97598E0E185C}"/>
              </a:ext>
            </a:extLst>
          </p:cNvPr>
          <p:cNvSpPr/>
          <p:nvPr/>
        </p:nvSpPr>
        <p:spPr>
          <a:xfrm>
            <a:off x="1627796" y="5715000"/>
            <a:ext cx="5766525" cy="12866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4">
            <a:extLst>
              <a:ext uri="{FF2B5EF4-FFF2-40B4-BE49-F238E27FC236}">
                <a16:creationId xmlns:a16="http://schemas.microsoft.com/office/drawing/2014/main" id="{2EE03462-4B94-204F-80A9-A086F41B38A2}"/>
              </a:ext>
            </a:extLst>
          </p:cNvPr>
          <p:cNvSpPr txBox="1"/>
          <p:nvPr/>
        </p:nvSpPr>
        <p:spPr>
          <a:xfrm>
            <a:off x="1676400" y="2895600"/>
            <a:ext cx="5257800" cy="2767424"/>
          </a:xfrm>
          <a:prstGeom prst="rect">
            <a:avLst/>
          </a:prstGeom>
        </p:spPr>
        <p:txBody>
          <a:bodyPr vert="horz" wrap="square" lIns="0" tIns="12700" rIns="0" bIns="0" rtlCol="0">
            <a:spAutoFit/>
          </a:bodyPr>
          <a:lstStyle/>
          <a:p>
            <a:r>
              <a:rPr lang="en-US" sz="1200" dirty="0">
                <a:solidFill>
                  <a:srgbClr val="414042"/>
                </a:solidFill>
                <a:latin typeface="Oakes" panose="00000400000000000000" pitchFamily="50" charset="0"/>
              </a:rPr>
              <a:t>Each real estate transaction is a big deal with many moving parts. It can get unwieldy without the right support. CENTURY 21</a:t>
            </a:r>
            <a:r>
              <a:rPr lang="en-US" sz="1200" b="1" baseline="30000" dirty="0">
                <a:solidFill>
                  <a:srgbClr val="414042"/>
                </a:solidFill>
                <a:latin typeface="Oakes" panose="00000400000000000000" pitchFamily="50" charset="0"/>
              </a:rPr>
              <a:t>®</a:t>
            </a:r>
            <a:r>
              <a:rPr lang="en-US" sz="1200" dirty="0">
                <a:solidFill>
                  <a:srgbClr val="414042"/>
                </a:solidFill>
                <a:latin typeface="Oakes" panose="00000400000000000000" pitchFamily="50" charset="0"/>
              </a:rPr>
              <a:t> Sales Associates are a true partner and will support you throughout your real estate transaction. We are: </a:t>
            </a:r>
          </a:p>
          <a:p>
            <a:r>
              <a:rPr lang="en-US" sz="1200" dirty="0">
                <a:latin typeface="Oakes" panose="00000400000000000000" pitchFamily="50" charset="0"/>
              </a:rPr>
              <a:t> </a:t>
            </a:r>
          </a:p>
          <a:p>
            <a:pPr marL="182880"/>
            <a:r>
              <a:rPr lang="en-US" sz="1400" b="1" dirty="0">
                <a:solidFill>
                  <a:schemeClr val="bg2"/>
                </a:solidFill>
                <a:latin typeface="Oakes" panose="00000400000000000000" pitchFamily="50" charset="0"/>
              </a:rPr>
              <a:t>KNOWLEDGEABLE</a:t>
            </a:r>
            <a:endParaRPr lang="en-US" sz="1200" b="1" dirty="0">
              <a:solidFill>
                <a:schemeClr val="bg2"/>
              </a:solidFill>
              <a:latin typeface="Oakes" panose="00000400000000000000" pitchFamily="50" charset="0"/>
            </a:endParaRPr>
          </a:p>
          <a:p>
            <a:pPr marL="182880"/>
            <a:r>
              <a:rPr lang="en-US" sz="1200" dirty="0">
                <a:solidFill>
                  <a:srgbClr val="414042"/>
                </a:solidFill>
                <a:latin typeface="Oakes" panose="00000400000000000000" pitchFamily="50" charset="0"/>
              </a:rPr>
              <a:t>With extensive and ongoing formal training to stay on top </a:t>
            </a:r>
          </a:p>
          <a:p>
            <a:pPr marL="182880"/>
            <a:br>
              <a:rPr lang="en-US" sz="1200" b="1" dirty="0">
                <a:solidFill>
                  <a:schemeClr val="bg2"/>
                </a:solidFill>
                <a:latin typeface="Oakes" panose="00000400000000000000" pitchFamily="50" charset="0"/>
              </a:rPr>
            </a:br>
            <a:r>
              <a:rPr lang="en-US" sz="1400" b="1" dirty="0">
                <a:solidFill>
                  <a:schemeClr val="bg2"/>
                </a:solidFill>
                <a:latin typeface="Oakes" panose="00000400000000000000" pitchFamily="50" charset="0"/>
              </a:rPr>
              <a:t>ATTENTIVE</a:t>
            </a:r>
            <a:endParaRPr lang="en-US" sz="1200" b="1" dirty="0">
              <a:solidFill>
                <a:schemeClr val="bg2"/>
              </a:solidFill>
              <a:latin typeface="Oakes" panose="00000400000000000000" pitchFamily="50" charset="0"/>
            </a:endParaRPr>
          </a:p>
          <a:p>
            <a:pPr marL="182880"/>
            <a:r>
              <a:rPr lang="en-US" sz="1200" dirty="0">
                <a:solidFill>
                  <a:srgbClr val="414042"/>
                </a:solidFill>
                <a:latin typeface="Oakes" panose="00000400000000000000" pitchFamily="50" charset="0"/>
              </a:rPr>
              <a:t>Great listeners intent on understanding you and your goals </a:t>
            </a:r>
          </a:p>
          <a:p>
            <a:pPr marL="182880"/>
            <a:br>
              <a:rPr lang="en-US" sz="1200" b="1" dirty="0">
                <a:latin typeface="Oakes" panose="00000400000000000000" pitchFamily="50" charset="0"/>
              </a:rPr>
            </a:br>
            <a:r>
              <a:rPr lang="en-US" sz="1400" b="1" dirty="0">
                <a:solidFill>
                  <a:schemeClr val="bg2"/>
                </a:solidFill>
                <a:latin typeface="Oakes" panose="00000400000000000000" pitchFamily="50" charset="0"/>
              </a:rPr>
              <a:t>RESPONSIVE</a:t>
            </a:r>
            <a:endParaRPr lang="en-US" sz="1200" b="1" dirty="0">
              <a:solidFill>
                <a:schemeClr val="bg2"/>
              </a:solidFill>
              <a:latin typeface="Oakes" panose="00000400000000000000" pitchFamily="50" charset="0"/>
            </a:endParaRPr>
          </a:p>
          <a:p>
            <a:pPr marL="182880"/>
            <a:r>
              <a:rPr lang="en-US" sz="1200" dirty="0">
                <a:solidFill>
                  <a:srgbClr val="414042"/>
                </a:solidFill>
                <a:latin typeface="Oakes" panose="00000400000000000000" pitchFamily="50" charset="0"/>
              </a:rPr>
              <a:t>Quick and professional to respond as we manage each detail</a:t>
            </a:r>
            <a:br>
              <a:rPr lang="en-US" sz="1200" dirty="0">
                <a:solidFill>
                  <a:srgbClr val="414042"/>
                </a:solidFill>
                <a:latin typeface="Oakes" panose="00000400000000000000" pitchFamily="50" charset="0"/>
              </a:rPr>
            </a:br>
            <a:r>
              <a:rPr lang="en-US" sz="1200" dirty="0">
                <a:solidFill>
                  <a:srgbClr val="414042"/>
                </a:solidFill>
                <a:latin typeface="Oakes" panose="00000400000000000000" pitchFamily="50" charset="0"/>
              </a:rPr>
              <a:t>and the big picture</a:t>
            </a:r>
          </a:p>
        </p:txBody>
      </p:sp>
      <p:sp>
        <p:nvSpPr>
          <p:cNvPr id="14" name="object 5">
            <a:extLst>
              <a:ext uri="{FF2B5EF4-FFF2-40B4-BE49-F238E27FC236}">
                <a16:creationId xmlns:a16="http://schemas.microsoft.com/office/drawing/2014/main" id="{8CD19A95-FBC6-764F-95F2-6EF1654D645D}"/>
              </a:ext>
            </a:extLst>
          </p:cNvPr>
          <p:cNvSpPr txBox="1"/>
          <p:nvPr/>
        </p:nvSpPr>
        <p:spPr>
          <a:xfrm>
            <a:off x="1627796" y="7242923"/>
            <a:ext cx="3886200" cy="258404"/>
          </a:xfrm>
          <a:prstGeom prst="rect">
            <a:avLst/>
          </a:prstGeom>
        </p:spPr>
        <p:txBody>
          <a:bodyPr vert="horz" wrap="square" lIns="0" tIns="12065" rIns="0" bIns="0" rtlCol="0">
            <a:spAutoFit/>
          </a:bodyPr>
          <a:lstStyle/>
          <a:p>
            <a:r>
              <a:rPr lang="en-US" sz="800" dirty="0">
                <a:solidFill>
                  <a:srgbClr val="414042"/>
                </a:solidFill>
                <a:latin typeface="Oakes" panose="00000400000000000000" pitchFamily="50" charset="0"/>
              </a:rPr>
              <a:t>*Featured in </a:t>
            </a:r>
            <a:r>
              <a:rPr lang="en-US" sz="800" i="1" dirty="0">
                <a:solidFill>
                  <a:srgbClr val="414042"/>
                </a:solidFill>
                <a:latin typeface="Oakes" panose="00000400000000000000" pitchFamily="50" charset="0"/>
              </a:rPr>
              <a:t>Training Magazines’ </a:t>
            </a:r>
            <a:r>
              <a:rPr lang="en-US" sz="800" dirty="0">
                <a:solidFill>
                  <a:srgbClr val="414042"/>
                </a:solidFill>
                <a:latin typeface="Oakes" panose="00000400000000000000" pitchFamily="50" charset="0"/>
              </a:rPr>
              <a:t>Top 125 for 7 of the last 10 years</a:t>
            </a:r>
            <a:br>
              <a:rPr lang="en-US" sz="800" dirty="0">
                <a:solidFill>
                  <a:srgbClr val="414042"/>
                </a:solidFill>
                <a:latin typeface="Oakes" panose="00000400000000000000" pitchFamily="50" charset="0"/>
              </a:rPr>
            </a:br>
            <a:endParaRPr sz="800" dirty="0">
              <a:solidFill>
                <a:srgbClr val="414042"/>
              </a:solidFill>
              <a:latin typeface="Oakes" panose="00000400000000000000" pitchFamily="50" charset="0"/>
              <a:ea typeface="Typold" panose="020B0004030204060B03" pitchFamily="34" charset="77"/>
              <a:cs typeface="Arial" panose="020B0604020202020204" pitchFamily="34" charset="0"/>
            </a:endParaRPr>
          </a:p>
        </p:txBody>
      </p:sp>
      <p:sp>
        <p:nvSpPr>
          <p:cNvPr id="2" name="Rectangle 1">
            <a:extLst>
              <a:ext uri="{FF2B5EF4-FFF2-40B4-BE49-F238E27FC236}">
                <a16:creationId xmlns:a16="http://schemas.microsoft.com/office/drawing/2014/main" id="{B62D53F2-A1B0-0C4B-AC96-00A3B9FCD16E}"/>
              </a:ext>
            </a:extLst>
          </p:cNvPr>
          <p:cNvSpPr/>
          <p:nvPr/>
        </p:nvSpPr>
        <p:spPr>
          <a:xfrm>
            <a:off x="1828801" y="5929308"/>
            <a:ext cx="5421040" cy="646331"/>
          </a:xfrm>
          <a:prstGeom prst="rect">
            <a:avLst/>
          </a:prstGeom>
        </p:spPr>
        <p:txBody>
          <a:bodyPr wrap="square">
            <a:spAutoFit/>
          </a:bodyPr>
          <a:lstStyle/>
          <a:p>
            <a:r>
              <a:rPr lang="en-US" sz="1200" dirty="0">
                <a:solidFill>
                  <a:schemeClr val="bg1"/>
                </a:solidFill>
                <a:latin typeface="Oakes" panose="00000400000000000000" pitchFamily="50" charset="0"/>
              </a:rPr>
              <a:t>The multiple award-winning* CENTURY 21 University</a:t>
            </a:r>
            <a:r>
              <a:rPr lang="en-US" sz="1200" baseline="30000" dirty="0">
                <a:solidFill>
                  <a:schemeClr val="bg1"/>
                </a:solidFill>
                <a:latin typeface="Oakes" panose="00000400000000000000" pitchFamily="50" charset="0"/>
              </a:rPr>
              <a:t>®</a:t>
            </a:r>
            <a:r>
              <a:rPr lang="en-US" sz="1200" dirty="0">
                <a:solidFill>
                  <a:schemeClr val="bg1"/>
                </a:solidFill>
                <a:latin typeface="Oakes" panose="00000400000000000000" pitchFamily="50" charset="0"/>
              </a:rPr>
              <a:t> has a proven record of unparalleled agent education by creating industry-leading programs and a comprehensive suite of training and skill development programs.</a:t>
            </a:r>
            <a:endParaRPr lang="en-US" sz="1200" dirty="0">
              <a:solidFill>
                <a:schemeClr val="bg1"/>
              </a:solidFill>
              <a:latin typeface="Oakes" panose="00000400000000000000" pitchFamily="50" charset="0"/>
              <a:cs typeface="Arial Unicode MS"/>
            </a:endParaRPr>
          </a:p>
        </p:txBody>
      </p:sp>
      <p:pic>
        <p:nvPicPr>
          <p:cNvPr id="20" name="Picture Placeholder 19">
            <a:extLst>
              <a:ext uri="{FF2B5EF4-FFF2-40B4-BE49-F238E27FC236}">
                <a16:creationId xmlns:a16="http://schemas.microsoft.com/office/drawing/2014/main" id="{4C7D7665-24A0-D744-85A3-8EC9CEFD7E01}"/>
              </a:ext>
            </a:extLst>
          </p:cNvPr>
          <p:cNvPicPr>
            <a:picLocks noGrp="1" noChangeAspect="1"/>
          </p:cNvPicPr>
          <p:nvPr>
            <p:ph type="pic" sz="quarter" idx="10"/>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t="34461" b="10205"/>
          <a:stretch/>
        </p:blipFill>
        <p:spPr>
          <a:xfrm>
            <a:off x="1627796" y="0"/>
            <a:ext cx="6144604" cy="2266176"/>
          </a:xfrm>
        </p:spPr>
      </p:pic>
      <p:sp>
        <p:nvSpPr>
          <p:cNvPr id="3" name="Title 2">
            <a:extLst>
              <a:ext uri="{FF2B5EF4-FFF2-40B4-BE49-F238E27FC236}">
                <a16:creationId xmlns:a16="http://schemas.microsoft.com/office/drawing/2014/main" id="{46B625F9-9E4C-B64C-A4B2-A07BDC31FCC5}"/>
              </a:ext>
            </a:extLst>
          </p:cNvPr>
          <p:cNvSpPr>
            <a:spLocks noGrp="1"/>
          </p:cNvSpPr>
          <p:nvPr>
            <p:ph type="title"/>
          </p:nvPr>
        </p:nvSpPr>
        <p:spPr>
          <a:xfrm>
            <a:off x="533400" y="994234"/>
            <a:ext cx="3200400" cy="1477328"/>
          </a:xfrm>
        </p:spPr>
        <p:txBody>
          <a:bodyPr/>
          <a:lstStyle/>
          <a:p>
            <a:r>
              <a:rPr lang="en-US" sz="3200" dirty="0">
                <a:solidFill>
                  <a:srgbClr val="414042"/>
                </a:solidFill>
                <a:latin typeface="Typold" panose="020B0004030204060B03" pitchFamily="34" charset="0"/>
                <a:ea typeface="Typold" panose="020B0004030204060B03" pitchFamily="34" charset="0"/>
              </a:rPr>
              <a:t>TRAINED TO BE ON TOP OF THE GAME </a:t>
            </a:r>
            <a:endParaRPr lang="en-US" sz="3600" dirty="0">
              <a:solidFill>
                <a:srgbClr val="414042"/>
              </a:solidFill>
              <a:latin typeface="Typold" panose="020B0004030204060B03" pitchFamily="34" charset="0"/>
              <a:ea typeface="Typold" panose="020B0004030204060B03" pitchFamily="34" charset="0"/>
            </a:endParaRPr>
          </a:p>
        </p:txBody>
      </p:sp>
    </p:spTree>
    <p:extLst>
      <p:ext uri="{BB962C8B-B14F-4D97-AF65-F5344CB8AC3E}">
        <p14:creationId xmlns:p14="http://schemas.microsoft.com/office/powerpoint/2010/main" val="14527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44C0AA-4910-7E4E-80D1-2D0424C2629C}"/>
              </a:ext>
            </a:extLst>
          </p:cNvPr>
          <p:cNvSpPr txBox="1"/>
          <p:nvPr/>
        </p:nvSpPr>
        <p:spPr>
          <a:xfrm>
            <a:off x="1591930" y="5562600"/>
            <a:ext cx="4275470" cy="1815882"/>
          </a:xfrm>
          <a:prstGeom prst="rect">
            <a:avLst/>
          </a:prstGeom>
          <a:noFill/>
        </p:spPr>
        <p:txBody>
          <a:bodyPr wrap="square" rtlCol="0">
            <a:spAutoFit/>
          </a:bodyPr>
          <a:lstStyle/>
          <a:p>
            <a:r>
              <a:rPr lang="en-US" sz="1600" dirty="0">
                <a:solidFill>
                  <a:srgbClr val="414042"/>
                </a:solidFill>
                <a:latin typeface="Oakes" panose="00000400000000000000" pitchFamily="50" charset="0"/>
              </a:rPr>
              <a:t>We believe in always maintaining the highest level of customer service. </a:t>
            </a:r>
          </a:p>
          <a:p>
            <a:endParaRPr lang="en-US" sz="1600" b="1" dirty="0">
              <a:solidFill>
                <a:srgbClr val="414042"/>
              </a:solidFill>
              <a:latin typeface="Oakes" panose="00000400000000000000" pitchFamily="50" charset="0"/>
            </a:endParaRPr>
          </a:p>
          <a:p>
            <a:r>
              <a:rPr lang="en-US" sz="1600" dirty="0">
                <a:solidFill>
                  <a:srgbClr val="414042"/>
                </a:solidFill>
                <a:latin typeface="Oakes" panose="00000400000000000000" pitchFamily="50" charset="0"/>
              </a:rPr>
              <a:t>After each sale, we invite our clients to complete a Quality Service Survey and submit it to an independent research group.</a:t>
            </a:r>
            <a:br>
              <a:rPr lang="en-US" sz="1600" dirty="0">
                <a:solidFill>
                  <a:srgbClr val="414042"/>
                </a:solidFill>
                <a:latin typeface="Oakes" panose="00000400000000000000" pitchFamily="50" charset="0"/>
              </a:rPr>
            </a:br>
            <a:endParaRPr lang="en-US" sz="1600" dirty="0">
              <a:solidFill>
                <a:srgbClr val="414042"/>
              </a:solidFill>
              <a:latin typeface="Oakes" panose="00000400000000000000" pitchFamily="50" charset="0"/>
            </a:endParaRPr>
          </a:p>
        </p:txBody>
      </p:sp>
      <p:pic>
        <p:nvPicPr>
          <p:cNvPr id="19" name="Picture Placeholder 18">
            <a:extLst>
              <a:ext uri="{FF2B5EF4-FFF2-40B4-BE49-F238E27FC236}">
                <a16:creationId xmlns:a16="http://schemas.microsoft.com/office/drawing/2014/main" id="{97AEA031-0372-8B4A-933B-E33DEA85F804}"/>
              </a:ext>
            </a:extLst>
          </p:cNvPr>
          <p:cNvPicPr>
            <a:picLocks noGrp="1" noChangeAspect="1"/>
          </p:cNvPicPr>
          <p:nvPr>
            <p:ph type="pic" sz="quarter" idx="10"/>
          </p:nvPr>
        </p:nvPicPr>
        <p:blipFill rotWithShape="1">
          <a:blip r:embed="rId2" cstate="print">
            <a:grayscl/>
            <a:extLst>
              <a:ext uri="{28A0092B-C50C-407E-A947-70E740481C1C}">
                <a14:useLocalDpi xmlns:a14="http://schemas.microsoft.com/office/drawing/2010/main" val="0"/>
              </a:ext>
            </a:extLst>
          </a:blip>
          <a:srcRect l="31742" t="47236" r="10560" b="20837"/>
          <a:stretch/>
        </p:blipFill>
        <p:spPr>
          <a:xfrm>
            <a:off x="1627796" y="0"/>
            <a:ext cx="6144604" cy="2266176"/>
          </a:xfrm>
        </p:spPr>
      </p:pic>
      <p:sp>
        <p:nvSpPr>
          <p:cNvPr id="3" name="Title 2">
            <a:extLst>
              <a:ext uri="{FF2B5EF4-FFF2-40B4-BE49-F238E27FC236}">
                <a16:creationId xmlns:a16="http://schemas.microsoft.com/office/drawing/2014/main" id="{03925D87-1CD6-5E49-B9C2-FD82C97BB306}"/>
              </a:ext>
            </a:extLst>
          </p:cNvPr>
          <p:cNvSpPr>
            <a:spLocks noGrp="1"/>
          </p:cNvSpPr>
          <p:nvPr>
            <p:ph type="title"/>
          </p:nvPr>
        </p:nvSpPr>
        <p:spPr>
          <a:xfrm>
            <a:off x="533400" y="990600"/>
            <a:ext cx="3962400" cy="1661993"/>
          </a:xfrm>
        </p:spPr>
        <p:txBody>
          <a:bodyPr/>
          <a:lstStyle/>
          <a:p>
            <a:pPr marL="15875">
              <a:spcBef>
                <a:spcPts val="15"/>
              </a:spcBef>
            </a:pPr>
            <a:r>
              <a:rPr lang="en-US" sz="3600" dirty="0">
                <a:solidFill>
                  <a:srgbClr val="414042"/>
                </a:solidFill>
                <a:latin typeface="Typold" panose="020B0004030204060B03" pitchFamily="34" charset="0"/>
                <a:ea typeface="Typold" panose="020B0004030204060B03" pitchFamily="34" charset="0"/>
                <a:cs typeface="Arial" charset="0"/>
              </a:rPr>
              <a:t>WE’RE OBSESSED</a:t>
            </a:r>
            <a:br>
              <a:rPr lang="en-US" sz="3600" dirty="0">
                <a:solidFill>
                  <a:srgbClr val="414042"/>
                </a:solidFill>
                <a:latin typeface="Typold" panose="020B0004030204060B03" pitchFamily="34" charset="0"/>
                <a:ea typeface="Typold" panose="020B0004030204060B03" pitchFamily="34" charset="0"/>
                <a:cs typeface="Arial" charset="0"/>
              </a:rPr>
            </a:br>
            <a:r>
              <a:rPr lang="en-US" sz="3600" dirty="0">
                <a:solidFill>
                  <a:srgbClr val="414042"/>
                </a:solidFill>
                <a:latin typeface="Typold" panose="020B0004030204060B03" pitchFamily="34" charset="0"/>
                <a:ea typeface="Typold" panose="020B0004030204060B03" pitchFamily="34" charset="0"/>
                <a:cs typeface="Arial" charset="0"/>
              </a:rPr>
              <a:t>WITH BETTER.</a:t>
            </a:r>
            <a:endParaRPr lang="en-US" sz="3200" dirty="0">
              <a:solidFill>
                <a:srgbClr val="414042"/>
              </a:solidFill>
              <a:latin typeface="Typold" panose="020B0004030204060B03" pitchFamily="34" charset="0"/>
              <a:ea typeface="Typold" panose="020B0004030204060B03" pitchFamily="34" charset="0"/>
            </a:endParaRPr>
          </a:p>
        </p:txBody>
      </p:sp>
      <p:pic>
        <p:nvPicPr>
          <p:cNvPr id="4" name="Picture 3">
            <a:extLst>
              <a:ext uri="{FF2B5EF4-FFF2-40B4-BE49-F238E27FC236}">
                <a16:creationId xmlns:a16="http://schemas.microsoft.com/office/drawing/2014/main" id="{D157C918-88DE-4C37-8EA4-15D03692B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429591"/>
            <a:ext cx="1981200" cy="2117769"/>
          </a:xfrm>
          <a:prstGeom prst="rect">
            <a:avLst/>
          </a:prstGeom>
        </p:spPr>
      </p:pic>
    </p:spTree>
    <p:extLst>
      <p:ext uri="{BB962C8B-B14F-4D97-AF65-F5344CB8AC3E}">
        <p14:creationId xmlns:p14="http://schemas.microsoft.com/office/powerpoint/2010/main" val="184678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5C5B0CF-1FBD-AF48-BE93-BC24F7EBD19D}"/>
              </a:ext>
            </a:extLst>
          </p:cNvPr>
          <p:cNvPicPr>
            <a:picLocks noGrp="1" noChangeAspect="1"/>
          </p:cNvPicPr>
          <p:nvPr>
            <p:ph type="pic" sz="quarter" idx="10"/>
          </p:nvPr>
        </p:nvPicPr>
        <p:blipFill rotWithShape="1">
          <a:blip r:embed="rId2" cstate="print">
            <a:alphaModFix/>
            <a:duotone>
              <a:schemeClr val="accent2">
                <a:shade val="45000"/>
                <a:satMod val="135000"/>
              </a:schemeClr>
              <a:prstClr val="white"/>
            </a:duotone>
            <a:extLst>
              <a:ext uri="{28A0092B-C50C-407E-A947-70E740481C1C}">
                <a14:useLocalDpi xmlns:a14="http://schemas.microsoft.com/office/drawing/2010/main" val="0"/>
              </a:ext>
            </a:extLst>
          </a:blip>
          <a:srcRect t="22329" b="22329"/>
          <a:stretch/>
        </p:blipFill>
        <p:spPr>
          <a:xfrm>
            <a:off x="1627796" y="0"/>
            <a:ext cx="6144604" cy="2266176"/>
          </a:xfrm>
          <a:prstGeom prst="rect">
            <a:avLst/>
          </a:prstGeom>
        </p:spPr>
      </p:pic>
      <p:sp>
        <p:nvSpPr>
          <p:cNvPr id="3" name="Title 2">
            <a:extLst>
              <a:ext uri="{FF2B5EF4-FFF2-40B4-BE49-F238E27FC236}">
                <a16:creationId xmlns:a16="http://schemas.microsoft.com/office/drawing/2014/main" id="{A5A2A8AE-966F-6141-9BFD-2A1F480AF6C3}"/>
              </a:ext>
            </a:extLst>
          </p:cNvPr>
          <p:cNvSpPr>
            <a:spLocks noGrp="1"/>
          </p:cNvSpPr>
          <p:nvPr>
            <p:ph type="title"/>
          </p:nvPr>
        </p:nvSpPr>
        <p:spPr>
          <a:xfrm>
            <a:off x="533400" y="838200"/>
            <a:ext cx="4800600" cy="1107996"/>
          </a:xfrm>
        </p:spPr>
        <p:txBody>
          <a:bodyPr/>
          <a:lstStyle/>
          <a:p>
            <a:r>
              <a:rPr lang="en-US" sz="3600" dirty="0">
                <a:solidFill>
                  <a:srgbClr val="414042"/>
                </a:solidFill>
                <a:latin typeface="Typold" panose="020B0004030204060B03" pitchFamily="34" charset="0"/>
                <a:ea typeface="Typold" panose="020B0004030204060B03" pitchFamily="34" charset="0"/>
              </a:rPr>
              <a:t>OUR 21 STEP MARKETING PLAN</a:t>
            </a:r>
          </a:p>
        </p:txBody>
      </p:sp>
      <p:sp>
        <p:nvSpPr>
          <p:cNvPr id="9" name="object 6">
            <a:extLst>
              <a:ext uri="{FF2B5EF4-FFF2-40B4-BE49-F238E27FC236}">
                <a16:creationId xmlns:a16="http://schemas.microsoft.com/office/drawing/2014/main" id="{93D26C7C-A882-B943-98FC-5220B6712036}"/>
              </a:ext>
            </a:extLst>
          </p:cNvPr>
          <p:cNvSpPr txBox="1"/>
          <p:nvPr/>
        </p:nvSpPr>
        <p:spPr>
          <a:xfrm>
            <a:off x="1627795" y="7315200"/>
            <a:ext cx="5766525" cy="497572"/>
          </a:xfrm>
          <a:prstGeom prst="rect">
            <a:avLst/>
          </a:prstGeom>
        </p:spPr>
        <p:txBody>
          <a:bodyPr vert="horz" wrap="square" lIns="0" tIns="12700" rIns="0" bIns="0" rtlCol="0">
            <a:spAutoFit/>
          </a:bodyPr>
          <a:lstStyle/>
          <a:p>
            <a:r>
              <a:rPr lang="en-US" sz="1050" b="1" dirty="0">
                <a:solidFill>
                  <a:schemeClr val="bg2"/>
                </a:solidFill>
                <a:latin typeface="Oakes" panose="00000400000000000000" pitchFamily="50" charset="0"/>
              </a:rPr>
              <a:t>THE FOLLOWING PAGES ALSO HIGHLIGHT SOME KEY MARKETING COMPONENTS. WORKING TOGETHER, THIS COMPREHENSIVE PLAN IS DESIGNED TO SELL YOUR PROPERTY AS QUICKLY AS POSSIBLE AND FOR THE BEST PRICE.</a:t>
            </a:r>
            <a:endParaRPr lang="en-US" sz="1000" b="1" spc="80" dirty="0">
              <a:solidFill>
                <a:schemeClr val="bg2"/>
              </a:solidFill>
              <a:latin typeface="Oakes" panose="00000400000000000000" pitchFamily="50" charset="0"/>
              <a:ea typeface="Typold Condensed Book" panose="020B0004030204060B03" pitchFamily="34" charset="77"/>
              <a:cs typeface="Arial" panose="020B0604020202020204" pitchFamily="34" charset="0"/>
            </a:endParaRPr>
          </a:p>
        </p:txBody>
      </p:sp>
      <p:sp>
        <p:nvSpPr>
          <p:cNvPr id="11" name="object 4">
            <a:extLst>
              <a:ext uri="{FF2B5EF4-FFF2-40B4-BE49-F238E27FC236}">
                <a16:creationId xmlns:a16="http://schemas.microsoft.com/office/drawing/2014/main" id="{A8728BF4-DEE6-564F-BC6E-4C572903846B}"/>
              </a:ext>
            </a:extLst>
          </p:cNvPr>
          <p:cNvSpPr txBox="1"/>
          <p:nvPr/>
        </p:nvSpPr>
        <p:spPr>
          <a:xfrm>
            <a:off x="1627796" y="2562581"/>
            <a:ext cx="5715000" cy="4584332"/>
          </a:xfrm>
          <a:prstGeom prst="rect">
            <a:avLst/>
          </a:prstGeom>
        </p:spPr>
        <p:txBody>
          <a:bodyPr vert="horz" wrap="square" lIns="0" tIns="12700" rIns="0" bIns="0" rtlCol="0">
            <a:spAutoFit/>
          </a:bodyPr>
          <a:lstStyle/>
          <a:p>
            <a:pPr marL="320040" indent="-320040">
              <a:lnSpc>
                <a:spcPct val="100000"/>
              </a:lnSpc>
              <a:spcBef>
                <a:spcPts val="200"/>
              </a:spcBef>
              <a:buAutoNum type="arabicPeriod"/>
              <a:tabLst>
                <a:tab pos="240665" algn="l"/>
                <a:tab pos="241935" algn="l"/>
              </a:tabLst>
            </a:pPr>
            <a:r>
              <a:rPr lang="en-US" sz="1000" dirty="0">
                <a:solidFill>
                  <a:srgbClr val="414042"/>
                </a:solidFill>
                <a:latin typeface="Oakes" panose="00000400000000000000" pitchFamily="50" charset="0"/>
                <a:ea typeface="Calibri" charset="0"/>
                <a:cs typeface="Calibri" charset="0"/>
              </a:rPr>
              <a:t>Recommend a pre-listing inspection and hiring a professional home staging service</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Develop a Comparative Market Analysis (CMA)</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Create a photo slideshow or virtual tour to post on listing websites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Enter your listing into the local Multiple Listing Service</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Place the CENTURY 21</a:t>
            </a:r>
            <a:r>
              <a:rPr lang="en-US" sz="1000" baseline="30000" dirty="0">
                <a:solidFill>
                  <a:srgbClr val="414042"/>
                </a:solidFill>
                <a:latin typeface="Oakes" panose="00000400000000000000" pitchFamily="50" charset="0"/>
                <a:ea typeface="Calibri" charset="0"/>
                <a:cs typeface="Calibri" charset="0"/>
              </a:rPr>
              <a:t>®</a:t>
            </a:r>
            <a:r>
              <a:rPr lang="en-US" sz="1000" dirty="0">
                <a:solidFill>
                  <a:srgbClr val="414042"/>
                </a:solidFill>
                <a:latin typeface="Oakes" panose="00000400000000000000" pitchFamily="50" charset="0"/>
                <a:ea typeface="Calibri" charset="0"/>
                <a:cs typeface="Calibri" charset="0"/>
              </a:rPr>
              <a:t> “For Sale” yard sign</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Announce your listing to sales associates in my office and other CENTURY 21 offices in the area</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Place a “Lock Box” on your door to provide easy access for other sales associates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Place your listing on our century21.com website</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Distribute your listing to hundreds of Listing Partners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Place your listing on social media sites like Facebook</a:t>
            </a:r>
            <a:r>
              <a:rPr lang="en-US" sz="1000" baseline="30000" dirty="0">
                <a:solidFill>
                  <a:srgbClr val="414042"/>
                </a:solidFill>
                <a:latin typeface="Oakes" panose="00000400000000000000" pitchFamily="50" charset="0"/>
                <a:ea typeface="Calibri" charset="0"/>
                <a:cs typeface="Calibri" charset="0"/>
              </a:rPr>
              <a:t> ®</a:t>
            </a:r>
            <a:r>
              <a:rPr lang="en-US" sz="1000" dirty="0">
                <a:solidFill>
                  <a:srgbClr val="414042"/>
                </a:solidFill>
                <a:latin typeface="Oakes" panose="00000400000000000000" pitchFamily="50" charset="0"/>
                <a:ea typeface="Calibri" charset="0"/>
                <a:cs typeface="Calibri" charset="0"/>
              </a:rPr>
              <a:t>, Twitter,</a:t>
            </a:r>
            <a:r>
              <a:rPr lang="en-US" sz="1000" baseline="30000" dirty="0">
                <a:solidFill>
                  <a:srgbClr val="414042"/>
                </a:solidFill>
                <a:latin typeface="Oakes" panose="00000400000000000000" pitchFamily="50" charset="0"/>
                <a:ea typeface="Calibri" charset="0"/>
                <a:cs typeface="Calibri" charset="0"/>
              </a:rPr>
              <a:t> ®</a:t>
            </a:r>
            <a:r>
              <a:rPr lang="en-US" sz="1000" dirty="0">
                <a:solidFill>
                  <a:srgbClr val="414042"/>
                </a:solidFill>
                <a:latin typeface="Oakes" panose="00000400000000000000" pitchFamily="50" charset="0"/>
                <a:ea typeface="Calibri" charset="0"/>
                <a:cs typeface="Calibri" charset="0"/>
              </a:rPr>
              <a:t> and YouTube</a:t>
            </a:r>
            <a:r>
              <a:rPr lang="en-US" sz="1000" baseline="30000" dirty="0">
                <a:solidFill>
                  <a:srgbClr val="414042"/>
                </a:solidFill>
                <a:latin typeface="Oakes" panose="00000400000000000000" pitchFamily="50" charset="0"/>
                <a:ea typeface="Calibri" charset="0"/>
                <a:cs typeface="Calibri" charset="0"/>
              </a:rPr>
              <a:t> ®</a:t>
            </a:r>
            <a:endParaRPr lang="en-US" sz="1000" dirty="0">
              <a:solidFill>
                <a:srgbClr val="414042"/>
              </a:solidFill>
              <a:latin typeface="Oakes" panose="00000400000000000000" pitchFamily="50" charset="0"/>
              <a:ea typeface="Calibri" charset="0"/>
              <a:cs typeface="Calibri" charset="0"/>
            </a:endParaRP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Place your listing on my personal website</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Create a Unique Property Site for your listing</a:t>
            </a:r>
          </a:p>
          <a:p>
            <a:pPr marL="320040" marR="467995" indent="-320040">
              <a:lnSpc>
                <a:spcPct val="100899"/>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Prepare full color property flyers and brochures to showcase your home to buyers and other sales associates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Offer the CENTURY 21 Home Protection Plan</a:t>
            </a:r>
            <a:r>
              <a:rPr lang="en-US" sz="1000" baseline="30000" dirty="0">
                <a:solidFill>
                  <a:srgbClr val="414042"/>
                </a:solidFill>
                <a:latin typeface="Oakes" panose="00000400000000000000" pitchFamily="50" charset="0"/>
                <a:ea typeface="Calibri" charset="0"/>
                <a:cs typeface="Calibri" charset="0"/>
              </a:rPr>
              <a:t>®</a:t>
            </a:r>
            <a:r>
              <a:rPr lang="en-US" sz="1000" dirty="0">
                <a:solidFill>
                  <a:srgbClr val="414042"/>
                </a:solidFill>
                <a:latin typeface="Oakes" panose="00000400000000000000" pitchFamily="50" charset="0"/>
                <a:ea typeface="Calibri" charset="0"/>
                <a:cs typeface="Calibri" charset="0"/>
              </a:rPr>
              <a:t> that can help attract buyers to your property</a:t>
            </a:r>
          </a:p>
          <a:p>
            <a:pPr marL="320040" marR="490220" indent="-320040">
              <a:lnSpc>
                <a:spcPct val="100899"/>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Schedule email marketing pieces to my entire list of contacts and past clients as well as area  REALTORS</a:t>
            </a:r>
            <a:r>
              <a:rPr lang="en-US" sz="1000" baseline="45454" dirty="0">
                <a:solidFill>
                  <a:srgbClr val="414042"/>
                </a:solidFill>
                <a:latin typeface="Oakes" panose="00000400000000000000" pitchFamily="50" charset="0"/>
                <a:ea typeface="Calibri" charset="0"/>
                <a:cs typeface="Calibri" charset="0"/>
              </a:rPr>
              <a:t>®</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Print (newspaper) and direct mail advertising in our local area</a:t>
            </a:r>
          </a:p>
          <a:p>
            <a:pPr marL="487680" lvl="1" indent="-109220">
              <a:lnSpc>
                <a:spcPct val="100000"/>
              </a:lnSpc>
              <a:spcBef>
                <a:spcPts val="200"/>
              </a:spcBef>
              <a:buChar char="-"/>
              <a:tabLst>
                <a:tab pos="488315" algn="l"/>
              </a:tabLst>
            </a:pPr>
            <a:r>
              <a:rPr lang="en-US" sz="1000" dirty="0">
                <a:solidFill>
                  <a:srgbClr val="414042"/>
                </a:solidFill>
                <a:latin typeface="Oakes" panose="00000400000000000000" pitchFamily="50" charset="0"/>
                <a:ea typeface="Calibri" charset="0"/>
                <a:cs typeface="Calibri" charset="0"/>
              </a:rPr>
              <a:t>Just Listed Cards</a:t>
            </a:r>
          </a:p>
          <a:p>
            <a:pPr marL="487680" lvl="1" indent="-109220">
              <a:lnSpc>
                <a:spcPct val="100000"/>
              </a:lnSpc>
              <a:spcBef>
                <a:spcPts val="200"/>
              </a:spcBef>
              <a:buChar char="-"/>
              <a:tabLst>
                <a:tab pos="488315" algn="l"/>
              </a:tabLst>
            </a:pPr>
            <a:r>
              <a:rPr lang="en-US" sz="1000" dirty="0">
                <a:solidFill>
                  <a:srgbClr val="414042"/>
                </a:solidFill>
                <a:latin typeface="Oakes" panose="00000400000000000000" pitchFamily="50" charset="0"/>
                <a:ea typeface="Calibri" charset="0"/>
                <a:cs typeface="Calibri" charset="0"/>
              </a:rPr>
              <a:t>Open House Cards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Hold an Open House for area REALTORS and the public</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Tour your home with prospective buyers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Provide you with constant feedback from buyer showings</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Send you weekly online activity reports on your property</a:t>
            </a:r>
          </a:p>
          <a:p>
            <a:pPr marL="320040" indent="-320040">
              <a:lnSpc>
                <a:spcPct val="100000"/>
              </a:lnSpc>
              <a:spcBef>
                <a:spcPts val="200"/>
              </a:spcBef>
              <a:buAutoNum type="arabicPeriod"/>
              <a:tabLst>
                <a:tab pos="241935" algn="l"/>
              </a:tabLst>
            </a:pPr>
            <a:r>
              <a:rPr lang="en-US" sz="1000" dirty="0">
                <a:solidFill>
                  <a:srgbClr val="414042"/>
                </a:solidFill>
                <a:latin typeface="Oakes" panose="00000400000000000000" pitchFamily="50" charset="0"/>
                <a:ea typeface="Calibri" charset="0"/>
                <a:cs typeface="Calibri" charset="0"/>
              </a:rPr>
              <a:t>Negotiate with potential buyers on your behalf to help get you to the closing table</a:t>
            </a:r>
          </a:p>
        </p:txBody>
      </p:sp>
      <p:sp>
        <p:nvSpPr>
          <p:cNvPr id="12" name="object 6">
            <a:extLst>
              <a:ext uri="{FF2B5EF4-FFF2-40B4-BE49-F238E27FC236}">
                <a16:creationId xmlns:a16="http://schemas.microsoft.com/office/drawing/2014/main" id="{B1F89B90-09EE-8A45-9102-448D34F9C028}"/>
              </a:ext>
            </a:extLst>
          </p:cNvPr>
          <p:cNvSpPr txBox="1"/>
          <p:nvPr/>
        </p:nvSpPr>
        <p:spPr>
          <a:xfrm>
            <a:off x="4419601" y="1964002"/>
            <a:ext cx="3145774" cy="369332"/>
          </a:xfrm>
          <a:prstGeom prst="rect">
            <a:avLst/>
          </a:prstGeom>
        </p:spPr>
        <p:txBody>
          <a:bodyPr vert="horz" wrap="square" lIns="0" tIns="0" rIns="0" bIns="0" rtlCol="0" anchor="b">
            <a:spAutoFit/>
          </a:bodyPr>
          <a:lstStyle/>
          <a:p>
            <a:pPr algn="r"/>
            <a:r>
              <a:rPr lang="en-US" sz="2400" b="1" dirty="0">
                <a:solidFill>
                  <a:schemeClr val="bg1"/>
                </a:solidFill>
                <a:latin typeface="Typold" panose="020B0004030204060B03" pitchFamily="34" charset="0"/>
                <a:ea typeface="Typold" panose="020B0004030204060B03" pitchFamily="34" charset="0"/>
                <a:cs typeface="Arial" panose="020B0604020202020204" pitchFamily="34" charset="0"/>
              </a:rPr>
              <a:t>AN OVERVIEW</a:t>
            </a:r>
            <a:endParaRPr lang="en-US" sz="2000" b="1" spc="80" dirty="0">
              <a:solidFill>
                <a:schemeClr val="bg1"/>
              </a:solidFill>
              <a:latin typeface="Typold" panose="020B0004030204060B03" pitchFamily="34" charset="0"/>
              <a:ea typeface="Typold" panose="020B0004030204060B03" pitchFamily="34" charset="0"/>
              <a:cs typeface="Arial" panose="020B0604020202020204" pitchFamily="34" charset="0"/>
            </a:endParaRPr>
          </a:p>
        </p:txBody>
      </p:sp>
    </p:spTree>
    <p:extLst>
      <p:ext uri="{BB962C8B-B14F-4D97-AF65-F5344CB8AC3E}">
        <p14:creationId xmlns:p14="http://schemas.microsoft.com/office/powerpoint/2010/main" val="297270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85E96E49-81F9-AF46-8F3E-120F71BB7CE6}"/>
              </a:ext>
            </a:extLst>
          </p:cNvPr>
          <p:cNvSpPr txBox="1"/>
          <p:nvPr/>
        </p:nvSpPr>
        <p:spPr>
          <a:xfrm>
            <a:off x="3505200" y="4461769"/>
            <a:ext cx="3733800" cy="3520836"/>
          </a:xfrm>
          <a:prstGeom prst="rect">
            <a:avLst/>
          </a:prstGeom>
        </p:spPr>
        <p:txBody>
          <a:bodyPr vert="horz" wrap="square" lIns="0" tIns="12065" rIns="0" bIns="0" rtlCol="0">
            <a:spAutoFit/>
          </a:bodyPr>
          <a:lstStyle/>
          <a:p>
            <a:pPr>
              <a:spcAft>
                <a:spcPts val="600"/>
              </a:spcAft>
            </a:pPr>
            <a:r>
              <a:rPr lang="en-US" sz="1400" b="1" dirty="0">
                <a:solidFill>
                  <a:schemeClr val="bg2"/>
                </a:solidFill>
                <a:latin typeface="Oakes" panose="00000400000000000000" pitchFamily="50" charset="0"/>
              </a:rPr>
              <a:t>8</a:t>
            </a:r>
            <a:r>
              <a:rPr lang="en-US" sz="1400" dirty="0">
                <a:solidFill>
                  <a:schemeClr val="bg2"/>
                </a:solidFill>
                <a:latin typeface="Oakes" panose="00000400000000000000" pitchFamily="50" charset="0"/>
              </a:rPr>
              <a:t> </a:t>
            </a:r>
            <a:r>
              <a:rPr lang="en-US" sz="1400" b="1" dirty="0">
                <a:solidFill>
                  <a:schemeClr val="bg2"/>
                </a:solidFill>
                <a:latin typeface="Oakes" panose="00000400000000000000" pitchFamily="50" charset="0"/>
              </a:rPr>
              <a:t>SECONDS</a:t>
            </a:r>
            <a:br>
              <a:rPr lang="en-US" sz="1200" b="1" dirty="0">
                <a:latin typeface="Oakes" panose="00000400000000000000" pitchFamily="50" charset="0"/>
              </a:rPr>
            </a:br>
            <a:r>
              <a:rPr lang="en-US" sz="1200" dirty="0">
                <a:solidFill>
                  <a:srgbClr val="414042"/>
                </a:solidFill>
                <a:latin typeface="Oakes" panose="00000400000000000000" pitchFamily="50" charset="0"/>
              </a:rPr>
              <a:t>is what most buyers take to form a first opinion of your house. Let's make them count! </a:t>
            </a:r>
            <a:br>
              <a:rPr lang="en-US" sz="1200" dirty="0">
                <a:solidFill>
                  <a:srgbClr val="414042"/>
                </a:solidFill>
                <a:latin typeface="Oakes" panose="00000400000000000000" pitchFamily="50" charset="0"/>
              </a:rPr>
            </a:br>
            <a:br>
              <a:rPr lang="en-US" sz="1200" dirty="0">
                <a:latin typeface="Oakes" panose="00000400000000000000" pitchFamily="50" charset="0"/>
              </a:rPr>
            </a:br>
            <a:r>
              <a:rPr lang="en-US" sz="1400" b="1" dirty="0">
                <a:solidFill>
                  <a:srgbClr val="414042"/>
                </a:solidFill>
                <a:latin typeface="Oakes" panose="00000400000000000000" pitchFamily="50" charset="0"/>
              </a:rPr>
              <a:t>HOME STAGING CAN HELP</a:t>
            </a:r>
            <a:r>
              <a:rPr lang="en-US" sz="1400" dirty="0">
                <a:solidFill>
                  <a:srgbClr val="414042"/>
                </a:solidFill>
                <a:latin typeface="Oakes" panose="00000400000000000000" pitchFamily="50" charset="0"/>
              </a:rPr>
              <a:t> </a:t>
            </a:r>
          </a:p>
          <a:p>
            <a:pPr marL="182880">
              <a:spcAft>
                <a:spcPts val="600"/>
              </a:spcAft>
            </a:pPr>
            <a:r>
              <a:rPr lang="en-US" sz="1200" b="1" dirty="0">
                <a:solidFill>
                  <a:schemeClr val="bg2"/>
                </a:solidFill>
                <a:latin typeface="Oakes" panose="00000400000000000000" pitchFamily="50" charset="0"/>
              </a:rPr>
              <a:t>Highlight</a:t>
            </a:r>
            <a:r>
              <a:rPr lang="en-US" sz="1200" dirty="0">
                <a:latin typeface="Oakes" panose="00000400000000000000" pitchFamily="50" charset="0"/>
              </a:rPr>
              <a:t> </a:t>
            </a:r>
            <a:r>
              <a:rPr lang="en-US" sz="1200" dirty="0">
                <a:solidFill>
                  <a:srgbClr val="414042"/>
                </a:solidFill>
                <a:latin typeface="Oakes" panose="00000400000000000000" pitchFamily="50" charset="0"/>
              </a:rPr>
              <a:t>your home’s best features and appeal to the buyer’s senses</a:t>
            </a:r>
          </a:p>
          <a:p>
            <a:pPr marL="182880">
              <a:spcAft>
                <a:spcPts val="600"/>
              </a:spcAft>
            </a:pPr>
            <a:r>
              <a:rPr lang="en-US" sz="1200" b="1" dirty="0">
                <a:solidFill>
                  <a:schemeClr val="bg2"/>
                </a:solidFill>
                <a:latin typeface="Oakes" panose="00000400000000000000" pitchFamily="50" charset="0"/>
              </a:rPr>
              <a:t>Maximize</a:t>
            </a:r>
            <a:r>
              <a:rPr lang="en-US" sz="1200" dirty="0">
                <a:solidFill>
                  <a:schemeClr val="bg2"/>
                </a:solidFill>
                <a:latin typeface="Oakes" panose="00000400000000000000" pitchFamily="50" charset="0"/>
              </a:rPr>
              <a:t> </a:t>
            </a:r>
            <a:r>
              <a:rPr lang="en-US" sz="1200" dirty="0">
                <a:solidFill>
                  <a:srgbClr val="414042"/>
                </a:solidFill>
                <a:latin typeface="Oakes" panose="00000400000000000000" pitchFamily="50" charset="0"/>
              </a:rPr>
              <a:t>your home’s attractiveness to form an emotional connection</a:t>
            </a:r>
          </a:p>
          <a:p>
            <a:pPr marL="182880">
              <a:spcAft>
                <a:spcPts val="600"/>
              </a:spcAft>
            </a:pPr>
            <a:r>
              <a:rPr lang="en-US" sz="1200" b="1" dirty="0">
                <a:solidFill>
                  <a:schemeClr val="bg2"/>
                </a:solidFill>
                <a:latin typeface="Oakes" panose="00000400000000000000" pitchFamily="50" charset="0"/>
              </a:rPr>
              <a:t>Captivate</a:t>
            </a:r>
            <a:r>
              <a:rPr lang="en-US" sz="1200" dirty="0">
                <a:latin typeface="Oakes" panose="00000400000000000000" pitchFamily="50" charset="0"/>
              </a:rPr>
              <a:t> </a:t>
            </a:r>
            <a:r>
              <a:rPr lang="en-US" sz="1200" dirty="0">
                <a:solidFill>
                  <a:srgbClr val="414042"/>
                </a:solidFill>
                <a:latin typeface="Oakes" panose="00000400000000000000" pitchFamily="50" charset="0"/>
              </a:rPr>
              <a:t>the buyer with a great first impression that stays in their memory </a:t>
            </a:r>
          </a:p>
          <a:p>
            <a:pPr>
              <a:spcAft>
                <a:spcPts val="600"/>
              </a:spcAft>
            </a:pPr>
            <a:br>
              <a:rPr lang="en-US" sz="1200" dirty="0">
                <a:latin typeface="Oakes" panose="00000400000000000000" pitchFamily="50" charset="0"/>
              </a:rPr>
            </a:br>
            <a:r>
              <a:rPr lang="en-US" sz="1200" dirty="0">
                <a:solidFill>
                  <a:srgbClr val="414042"/>
                </a:solidFill>
                <a:latin typeface="Oakes" panose="00000400000000000000" pitchFamily="50" charset="0"/>
              </a:rPr>
              <a:t>Ideally, your home should impress and motivate a buyer to swiftly make an offer before it’s gone from the market. Follow simple exterior and interior design ideas and the home-improvement suggestions from our Moving Checklist to get started. </a:t>
            </a:r>
          </a:p>
        </p:txBody>
      </p:sp>
      <p:sp>
        <p:nvSpPr>
          <p:cNvPr id="11" name="Rectangle 10">
            <a:extLst>
              <a:ext uri="{FF2B5EF4-FFF2-40B4-BE49-F238E27FC236}">
                <a16:creationId xmlns:a16="http://schemas.microsoft.com/office/drawing/2014/main" id="{27596CB8-DF5F-6E48-A84C-7CBE4CAB0010}"/>
              </a:ext>
            </a:extLst>
          </p:cNvPr>
          <p:cNvSpPr/>
          <p:nvPr/>
        </p:nvSpPr>
        <p:spPr>
          <a:xfrm>
            <a:off x="3495869" y="2971800"/>
            <a:ext cx="4255730" cy="276999"/>
          </a:xfrm>
          <a:prstGeom prst="rect">
            <a:avLst/>
          </a:prstGeom>
        </p:spPr>
        <p:txBody>
          <a:bodyPr wrap="square" lIns="0" tIns="0" rIns="0" bIns="0">
            <a:spAutoFit/>
          </a:bodyPr>
          <a:lstStyle/>
          <a:p>
            <a:r>
              <a:rPr lang="en-US" b="1" dirty="0">
                <a:solidFill>
                  <a:schemeClr val="bg1"/>
                </a:solidFill>
                <a:latin typeface="Arial" panose="020B0604020202020204" pitchFamily="34" charset="0"/>
                <a:cs typeface="Arial" panose="020B0604020202020204" pitchFamily="34" charset="0"/>
              </a:rPr>
              <a:t>STAGING YOUR HOME FOR BUYERS  </a:t>
            </a:r>
          </a:p>
        </p:txBody>
      </p:sp>
      <p:pic>
        <p:nvPicPr>
          <p:cNvPr id="15" name="Picture Placeholder 14">
            <a:extLst>
              <a:ext uri="{FF2B5EF4-FFF2-40B4-BE49-F238E27FC236}">
                <a16:creationId xmlns:a16="http://schemas.microsoft.com/office/drawing/2014/main" id="{2C3284F9-F076-5649-836F-AA98A796E727}"/>
              </a:ext>
            </a:extLst>
          </p:cNvPr>
          <p:cNvPicPr>
            <a:picLocks noGrp="1" noChangeAspect="1"/>
          </p:cNvPicPr>
          <p:nvPr>
            <p:ph type="pic" sz="quarter" idx="10"/>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344" b="2344"/>
          <a:stretch>
            <a:fillRect/>
          </a:stretch>
        </p:blipFill>
        <p:spPr/>
      </p:pic>
      <p:sp>
        <p:nvSpPr>
          <p:cNvPr id="10" name="object 5">
            <a:extLst>
              <a:ext uri="{FF2B5EF4-FFF2-40B4-BE49-F238E27FC236}">
                <a16:creationId xmlns:a16="http://schemas.microsoft.com/office/drawing/2014/main" id="{3E3337B0-E2AE-5048-9B63-1B28EFB07789}"/>
              </a:ext>
            </a:extLst>
          </p:cNvPr>
          <p:cNvSpPr txBox="1">
            <a:spLocks/>
          </p:cNvSpPr>
          <p:nvPr/>
        </p:nvSpPr>
        <p:spPr>
          <a:xfrm>
            <a:off x="533400" y="685800"/>
            <a:ext cx="3962400" cy="2042419"/>
          </a:xfrm>
          <a:prstGeom prst="rect">
            <a:avLst/>
          </a:prstGeom>
        </p:spPr>
        <p:txBody>
          <a:bodyPr vert="horz" wrap="square" lIns="0" tIns="12700" rIns="0" bIns="0" rtlCol="0">
            <a:spAutoFit/>
          </a:bodyPr>
          <a:lstStyle>
            <a:lvl1pPr>
              <a:defRPr sz="3000" b="0" i="0">
                <a:solidFill>
                  <a:srgbClr val="666666"/>
                </a:solidFill>
                <a:latin typeface="Arial Unicode MS"/>
                <a:ea typeface="+mj-ea"/>
                <a:cs typeface="Arial Unicode MS"/>
              </a:defRPr>
            </a:lvl1pPr>
          </a:lstStyle>
          <a:p>
            <a:pPr marR="5080">
              <a:lnSpc>
                <a:spcPct val="113300"/>
              </a:lnSpc>
              <a:spcBef>
                <a:spcPts val="100"/>
              </a:spcBef>
            </a:pPr>
            <a:r>
              <a:rPr lang="en-US" sz="4000" b="1" dirty="0">
                <a:solidFill>
                  <a:srgbClr val="414042"/>
                </a:solidFill>
                <a:latin typeface="Typold" panose="020B0004030204060B03" pitchFamily="34" charset="0"/>
                <a:ea typeface="Typold" panose="020B0004030204060B03" pitchFamily="34" charset="0"/>
                <a:cs typeface="Arial" panose="020B0604020202020204" pitchFamily="34" charset="0"/>
              </a:rPr>
              <a:t>WHAT MAKES YOUR HOME VALUABLE?</a:t>
            </a:r>
          </a:p>
        </p:txBody>
      </p:sp>
      <p:pic>
        <p:nvPicPr>
          <p:cNvPr id="17" name="Picture 16">
            <a:extLst>
              <a:ext uri="{FF2B5EF4-FFF2-40B4-BE49-F238E27FC236}">
                <a16:creationId xmlns:a16="http://schemas.microsoft.com/office/drawing/2014/main" id="{7B55B7BD-2795-4648-953C-088398FC066A}"/>
              </a:ext>
            </a:extLst>
          </p:cNvPr>
          <p:cNvPicPr>
            <a:picLocks noChangeAspect="1"/>
          </p:cNvPicPr>
          <p:nvPr/>
        </p:nvPicPr>
        <p:blipFill>
          <a:blip r:embed="rId4" cstate="print"/>
          <a:stretch>
            <a:fillRect/>
          </a:stretch>
        </p:blipFill>
        <p:spPr>
          <a:xfrm>
            <a:off x="3463212" y="3733800"/>
            <a:ext cx="556904" cy="642582"/>
          </a:xfrm>
          <a:prstGeom prst="rect">
            <a:avLst/>
          </a:prstGeom>
        </p:spPr>
      </p:pic>
    </p:spTree>
    <p:extLst>
      <p:ext uri="{BB962C8B-B14F-4D97-AF65-F5344CB8AC3E}">
        <p14:creationId xmlns:p14="http://schemas.microsoft.com/office/powerpoint/2010/main" val="3121638456"/>
      </p:ext>
    </p:extLst>
  </p:cSld>
  <p:clrMapOvr>
    <a:masterClrMapping/>
  </p:clrMapOvr>
</p:sld>
</file>

<file path=ppt/theme/theme1.xml><?xml version="1.0" encoding="utf-8"?>
<a:theme xmlns:a="http://schemas.openxmlformats.org/drawingml/2006/main" name="Office Theme">
  <a:themeElements>
    <a:clrScheme name="Custom 33">
      <a:dk1>
        <a:srgbClr val="242426"/>
      </a:dk1>
      <a:lt1>
        <a:srgbClr val="FFFFFF"/>
      </a:lt1>
      <a:dk2>
        <a:srgbClr val="A19276"/>
      </a:dk2>
      <a:lt2>
        <a:srgbClr val="BEAF87"/>
      </a:lt2>
      <a:accent1>
        <a:srgbClr val="808285"/>
      </a:accent1>
      <a:accent2>
        <a:srgbClr val="E6E7E8"/>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9091</TotalTime>
  <Words>2328</Words>
  <Application>Microsoft Office PowerPoint</Application>
  <PresentationFormat>Custom</PresentationFormat>
  <Paragraphs>289</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Narrow</vt:lpstr>
      <vt:lpstr>Arial Unicode MS</vt:lpstr>
      <vt:lpstr>Calibri</vt:lpstr>
      <vt:lpstr>Courier New</vt:lpstr>
      <vt:lpstr>Oakes</vt:lpstr>
      <vt:lpstr>Typold</vt:lpstr>
      <vt:lpstr>Office Theme</vt:lpstr>
      <vt:lpstr>PowerPoint Presentation</vt:lpstr>
      <vt:lpstr>PowerPoint Presentation</vt:lpstr>
      <vt:lpstr>PowerPoint Presentation</vt:lpstr>
      <vt:lpstr>YOUR HOME. OUR WORD.</vt:lpstr>
      <vt:lpstr>WHAT YOU CAN EXPECT FROM US </vt:lpstr>
      <vt:lpstr>TRAINED TO BE ON TOP OF THE GAME </vt:lpstr>
      <vt:lpstr>WE’RE OBSESSED WITH BETTER.</vt:lpstr>
      <vt:lpstr>OUR 21 STEP MARKETING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FEATURE YOUR HOME WHEREVER BUYERS LOOK </vt:lpstr>
      <vt:lpstr>WE’RE ALWAYS RESPONSIVE AND MOBILE. JUST LIKE YOUR LISTING.</vt:lpstr>
      <vt:lpstr>YOUR HOME IN FULL-SCREEN ON THEIR PHONE </vt:lpstr>
      <vt:lpstr>AND SOCIAL MEDIA TO FIND THE RIGHT BUYER </vt:lpstr>
      <vt:lpstr>RELOCATE ALMOST ANYWHERE IN THE WORLD </vt:lpstr>
      <vt:lpstr>PowerPoint Presentation</vt:lpstr>
      <vt:lpstr>PowerPoint Presentation</vt:lpstr>
      <vt:lpstr>PowerPoint Presentation</vt:lpstr>
      <vt:lpstr>PowerPoint Presentation</vt:lpstr>
      <vt:lpstr>PowerPoint Presentation</vt:lpstr>
      <vt:lpstr>OUR COMMITMENT TO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ToolkitCMA Presentation</dc:title>
  <dc:subject>ToolkitCMA Presentation</dc:subject>
  <dc:creator>ToolkitCMA</dc:creator>
  <cp:keywords>ToolkitCMA, Presentation, Toolkit, CMA</cp:keywords>
  <cp:lastModifiedBy>steven ultrino</cp:lastModifiedBy>
  <cp:revision>412</cp:revision>
  <cp:lastPrinted>2018-09-11T21:51:00Z</cp:lastPrinted>
  <dcterms:created xsi:type="dcterms:W3CDTF">2018-05-31T12:32:18Z</dcterms:created>
  <dcterms:modified xsi:type="dcterms:W3CDTF">2018-12-28T18:01:16Z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2018-05-02T00:00:00Z</vt:filetime>
  </property>
  <property fmtid="{D5CDD505-2E9C-101B-9397-08002B2CF9AE}" pid="3" name="Creator">
    <vt:lpwstr>ToolkitCMA</vt:lpwstr>
  </property>
  <property fmtid="{D5CDD505-2E9C-101B-9397-08002B2CF9AE}" pid="4" name="LastSaved">
    <vt:filetime>2018-05-02T00:00:00Z</vt:filetime>
  </property>
</Properties>
</file>